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256" r:id="rId5"/>
    <p:sldId id="262" r:id="rId6"/>
    <p:sldId id="261" r:id="rId7"/>
    <p:sldId id="263" r:id="rId8"/>
    <p:sldId id="264" r:id="rId9"/>
    <p:sldId id="265" r:id="rId10"/>
    <p:sldId id="268" r:id="rId11"/>
    <p:sldId id="269" r:id="rId12"/>
    <p:sldId id="270" r:id="rId13"/>
    <p:sldId id="271" r:id="rId14"/>
    <p:sldId id="276" r:id="rId15"/>
    <p:sldId id="266" r:id="rId16"/>
    <p:sldId id="273" r:id="rId17"/>
    <p:sldId id="258" r:id="rId18"/>
    <p:sldId id="277" r:id="rId19"/>
    <p:sldId id="278" r:id="rId20"/>
    <p:sldId id="275" r:id="rId21"/>
    <p:sldId id="259" r:id="rId22"/>
    <p:sldId id="279" r:id="rId23"/>
    <p:sldId id="280" r:id="rId24"/>
    <p:sldId id="274" r:id="rId25"/>
    <p:sldId id="281" r:id="rId2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72"/>
    <p:restoredTop sz="96301"/>
  </p:normalViewPr>
  <p:slideViewPr>
    <p:cSldViewPr snapToGrid="0">
      <p:cViewPr varScale="1">
        <p:scale>
          <a:sx n="78" d="100"/>
          <a:sy n="78" d="100"/>
        </p:scale>
        <p:origin x="58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Brilli" userId="803dabfb-1147-4bdb-a1a4-7b0eada7d62f" providerId="ADAL" clId="{7D80A943-A56E-4684-9A4C-D2CA39E283C5}"/>
    <pc:docChg chg="delSld">
      <pc:chgData name="Sara  Brilli" userId="803dabfb-1147-4bdb-a1a4-7b0eada7d62f" providerId="ADAL" clId="{7D80A943-A56E-4684-9A4C-D2CA39E283C5}" dt="2025-03-14T09:50:32.153" v="0" actId="47"/>
      <pc:docMkLst>
        <pc:docMk/>
      </pc:docMkLst>
      <pc:sldChg chg="del">
        <pc:chgData name="Sara  Brilli" userId="803dabfb-1147-4bdb-a1a4-7b0eada7d62f" providerId="ADAL" clId="{7D80A943-A56E-4684-9A4C-D2CA39E283C5}" dt="2025-03-14T09:50:32.153" v="0" actId="47"/>
        <pc:sldMkLst>
          <pc:docMk/>
          <pc:sldMk cId="1336676159" sldId="26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C70DDB-C082-354F-B9EC-9DC69EE64E87}" type="datetimeFigureOut">
              <a:rPr lang="it-IT" smtClean="0"/>
              <a:t>14/03/2025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3E4A7B-77E5-3B40-BE02-F13FF356613F}" type="slidenum">
              <a:rPr lang="it-IT" smtClean="0"/>
              <a:t>‹N›</a:t>
            </a:fld>
            <a:endParaRPr lang="it-IT"/>
          </a:p>
        </p:txBody>
      </p:sp>
    </p:spTree>
    <p:extLst>
      <p:ext uri="{BB962C8B-B14F-4D97-AF65-F5344CB8AC3E}">
        <p14:creationId xmlns:p14="http://schemas.microsoft.com/office/powerpoint/2010/main" val="701109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913E4A7B-77E5-3B40-BE02-F13FF356613F}" type="slidenum">
              <a:rPr lang="it-IT" smtClean="0"/>
              <a:t>1</a:t>
            </a:fld>
            <a:endParaRPr lang="it-IT"/>
          </a:p>
        </p:txBody>
      </p:sp>
    </p:spTree>
    <p:extLst>
      <p:ext uri="{BB962C8B-B14F-4D97-AF65-F5344CB8AC3E}">
        <p14:creationId xmlns:p14="http://schemas.microsoft.com/office/powerpoint/2010/main" val="848793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171450" indent="-171450">
              <a:buFontTx/>
              <a:buChar char="-"/>
            </a:pPr>
            <a:r>
              <a:rPr lang="it-IT" dirty="0"/>
              <a:t>Ho chiesto questo incontro con le società per spiegare come viene condotta a livello nazionale e internazionale una sessione di classificazione, in modo che possiate essere pronti e aiutare i vostri atleti nel produrre la documentazione adeguata.</a:t>
            </a:r>
          </a:p>
          <a:p>
            <a:pPr marL="171450" indent="-171450">
              <a:buFontTx/>
              <a:buChar char="-"/>
            </a:pPr>
            <a:endParaRPr lang="it-IT" dirty="0"/>
          </a:p>
          <a:p>
            <a:pPr marL="171450" indent="-171450">
              <a:buFontTx/>
              <a:buChar char="-"/>
            </a:pPr>
            <a:r>
              <a:rPr lang="it-IT" dirty="0"/>
              <a:t>Ho notato che negli anni molto spesso vengono poste le stesse domane e dubbi che spererei di poter chiarire con la traduzione e la pubblicazione sul sito della Federazione con degli estratti del paragrafo 16 regolamento UCI</a:t>
            </a:r>
          </a:p>
          <a:p>
            <a:pPr marL="171450" indent="-171450">
              <a:buFontTx/>
              <a:buChar char="-"/>
            </a:pPr>
            <a:endParaRPr lang="it-IT" dirty="0"/>
          </a:p>
          <a:p>
            <a:pPr marL="171450" indent="-171450">
              <a:buFontTx/>
              <a:buChar char="-"/>
            </a:pPr>
            <a:r>
              <a:rPr lang="it-IT" dirty="0"/>
              <a:t>Nel 2020 ultimo corso di abilitazione di classificatori nazionali : IO, LUDOVICO PEDULLA GIULIA RUFFATO, in affiancamento a PROF SALONNA ANTONIO , LUIGI CASELUNGHE FRANCESCO MANFREDI :e ora ci sono altre due classificatrici che hanno finito la formazione ILARIA DONA e MARITA GUALEA</a:t>
            </a:r>
          </a:p>
        </p:txBody>
      </p:sp>
      <p:sp>
        <p:nvSpPr>
          <p:cNvPr id="4" name="Segnaposto numero diapositiva 3"/>
          <p:cNvSpPr>
            <a:spLocks noGrp="1"/>
          </p:cNvSpPr>
          <p:nvPr>
            <p:ph type="sldNum" sz="quarter" idx="5"/>
          </p:nvPr>
        </p:nvSpPr>
        <p:spPr/>
        <p:txBody>
          <a:bodyPr/>
          <a:lstStyle/>
          <a:p>
            <a:fld id="{913E4A7B-77E5-3B40-BE02-F13FF356613F}" type="slidenum">
              <a:rPr lang="it-IT" smtClean="0"/>
              <a:t>2</a:t>
            </a:fld>
            <a:endParaRPr lang="it-IT"/>
          </a:p>
        </p:txBody>
      </p:sp>
    </p:spTree>
    <p:extLst>
      <p:ext uri="{BB962C8B-B14F-4D97-AF65-F5344CB8AC3E}">
        <p14:creationId xmlns:p14="http://schemas.microsoft.com/office/powerpoint/2010/main" val="242274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regolamento a cui facciamo riferimento lo travate al seguente link e la prima nozione che trovate nella pagine è la spiegazione che le traduzioni nelle varie lingue nazionali in caso di disparità vale il regolamento in inglese riportato nel sito </a:t>
            </a:r>
            <a:r>
              <a:rPr lang="it-IT" dirty="0" err="1"/>
              <a:t>uci.org</a:t>
            </a:r>
            <a:endParaRPr lang="it-IT" dirty="0"/>
          </a:p>
          <a:p>
            <a:endParaRPr lang="it-IT" dirty="0"/>
          </a:p>
          <a:p>
            <a:endParaRPr lang="it-IT" dirty="0"/>
          </a:p>
          <a:p>
            <a:endParaRPr lang="it-IT" dirty="0"/>
          </a:p>
          <a:p>
            <a:endParaRPr lang="it-IT" dirty="0"/>
          </a:p>
        </p:txBody>
      </p:sp>
      <p:sp>
        <p:nvSpPr>
          <p:cNvPr id="4" name="Segnaposto numero diapositiva 3"/>
          <p:cNvSpPr>
            <a:spLocks noGrp="1"/>
          </p:cNvSpPr>
          <p:nvPr>
            <p:ph type="sldNum" sz="quarter" idx="5"/>
          </p:nvPr>
        </p:nvSpPr>
        <p:spPr/>
        <p:txBody>
          <a:bodyPr/>
          <a:lstStyle/>
          <a:p>
            <a:fld id="{913E4A7B-77E5-3B40-BE02-F13FF356613F}" type="slidenum">
              <a:rPr lang="it-IT" smtClean="0"/>
              <a:t>3</a:t>
            </a:fld>
            <a:endParaRPr lang="it-IT"/>
          </a:p>
        </p:txBody>
      </p:sp>
    </p:spTree>
    <p:extLst>
      <p:ext uri="{BB962C8B-B14F-4D97-AF65-F5344CB8AC3E}">
        <p14:creationId xmlns:p14="http://schemas.microsoft.com/office/powerpoint/2010/main" val="1126243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Ho tradotto questi paragrafi che rispondono alle domande che mi sono state fatte e che il più delle volte vengono poste ai colleghi e alla Federazione.</a:t>
            </a:r>
          </a:p>
          <a:p>
            <a:endParaRPr lang="it-IT" dirty="0"/>
          </a:p>
          <a:p>
            <a:r>
              <a:rPr lang="it-IT" dirty="0"/>
              <a:t>Vi chiedo di rimandare domande alla fine </a:t>
            </a:r>
            <a:r>
              <a:rPr lang="it-IT" dirty="0" err="1"/>
              <a:t>dell</a:t>
            </a:r>
            <a:r>
              <a:rPr lang="it-IT" dirty="0"/>
              <a:t> esposizione </a:t>
            </a:r>
            <a:r>
              <a:rPr lang="it-IT" dirty="0" err="1"/>
              <a:t>perchè</a:t>
            </a:r>
            <a:r>
              <a:rPr lang="it-IT" dirty="0"/>
              <a:t> spero di rispondere ai vostri eventuali dubbi nell'esposizione delle prossime diapositive</a:t>
            </a:r>
          </a:p>
          <a:p>
            <a:endParaRPr lang="it-IT" dirty="0"/>
          </a:p>
          <a:p>
            <a:endParaRPr lang="it-IT" dirty="0"/>
          </a:p>
          <a:p>
            <a:endParaRPr lang="it-IT" dirty="0"/>
          </a:p>
        </p:txBody>
      </p:sp>
      <p:sp>
        <p:nvSpPr>
          <p:cNvPr id="4" name="Segnaposto numero diapositiva 3"/>
          <p:cNvSpPr>
            <a:spLocks noGrp="1"/>
          </p:cNvSpPr>
          <p:nvPr>
            <p:ph type="sldNum" sz="quarter" idx="5"/>
          </p:nvPr>
        </p:nvSpPr>
        <p:spPr/>
        <p:txBody>
          <a:bodyPr/>
          <a:lstStyle/>
          <a:p>
            <a:fld id="{913E4A7B-77E5-3B40-BE02-F13FF356613F}" type="slidenum">
              <a:rPr lang="it-IT" smtClean="0"/>
              <a:t>4</a:t>
            </a:fld>
            <a:endParaRPr lang="it-IT"/>
          </a:p>
        </p:txBody>
      </p:sp>
    </p:spTree>
    <p:extLst>
      <p:ext uri="{BB962C8B-B14F-4D97-AF65-F5344CB8AC3E}">
        <p14:creationId xmlns:p14="http://schemas.microsoft.com/office/powerpoint/2010/main" val="3159591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Ho riportato la stessa grafica </a:t>
            </a:r>
            <a:r>
              <a:rPr lang="it-IT" dirty="0" err="1"/>
              <a:t>perchè</a:t>
            </a:r>
            <a:r>
              <a:rPr lang="it-IT" dirty="0"/>
              <a:t> qualora si voglia andare a ritrovare nella versione originale la dicitura si può </a:t>
            </a:r>
            <a:r>
              <a:rPr lang="it-IT" dirty="0" err="1"/>
              <a:t>facilemente</a:t>
            </a:r>
            <a:r>
              <a:rPr lang="it-IT" dirty="0"/>
              <a:t> risalire.</a:t>
            </a:r>
          </a:p>
          <a:p>
            <a:endParaRPr lang="it-IT" dirty="0"/>
          </a:p>
          <a:p>
            <a:r>
              <a:rPr lang="it-IT" dirty="0"/>
              <a:t>Ogni anno l'UCI rivede e aggiorna il regolamento tracciando in rosso le aggiunte e barrando le parole che verranno tolte</a:t>
            </a:r>
          </a:p>
        </p:txBody>
      </p:sp>
      <p:sp>
        <p:nvSpPr>
          <p:cNvPr id="4" name="Segnaposto numero diapositiva 3"/>
          <p:cNvSpPr>
            <a:spLocks noGrp="1"/>
          </p:cNvSpPr>
          <p:nvPr>
            <p:ph type="sldNum" sz="quarter" idx="5"/>
          </p:nvPr>
        </p:nvSpPr>
        <p:spPr/>
        <p:txBody>
          <a:bodyPr/>
          <a:lstStyle/>
          <a:p>
            <a:fld id="{913E4A7B-77E5-3B40-BE02-F13FF356613F}" type="slidenum">
              <a:rPr lang="it-IT" smtClean="0"/>
              <a:t>5</a:t>
            </a:fld>
            <a:endParaRPr lang="it-IT"/>
          </a:p>
        </p:txBody>
      </p:sp>
    </p:spTree>
    <p:extLst>
      <p:ext uri="{BB962C8B-B14F-4D97-AF65-F5344CB8AC3E}">
        <p14:creationId xmlns:p14="http://schemas.microsoft.com/office/powerpoint/2010/main" val="1334787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FED584D-839F-2B47-F272-C0A2FDDBF661}"/>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271D4B9-D025-F0C6-8AB3-FF881132A7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C263E498-24A3-162F-A694-D194752C3FAF}"/>
              </a:ext>
            </a:extLst>
          </p:cNvPr>
          <p:cNvSpPr>
            <a:spLocks noGrp="1"/>
          </p:cNvSpPr>
          <p:nvPr>
            <p:ph type="dt" sz="half" idx="10"/>
          </p:nvPr>
        </p:nvSpPr>
        <p:spPr/>
        <p:txBody>
          <a:bodyPr/>
          <a:lstStyle/>
          <a:p>
            <a:fld id="{4EDC3763-FEE1-AB4F-8C8F-8E87A9333D93}" type="datetimeFigureOut">
              <a:rPr lang="it-IT" smtClean="0"/>
              <a:t>14/03/2025</a:t>
            </a:fld>
            <a:endParaRPr lang="it-IT"/>
          </a:p>
        </p:txBody>
      </p:sp>
      <p:sp>
        <p:nvSpPr>
          <p:cNvPr id="5" name="Segnaposto piè di pagina 4">
            <a:extLst>
              <a:ext uri="{FF2B5EF4-FFF2-40B4-BE49-F238E27FC236}">
                <a16:creationId xmlns:a16="http://schemas.microsoft.com/office/drawing/2014/main" id="{AF225EAD-D8C6-66B6-FFE9-8F9CD8EF11A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EB9EC04-8996-EF35-DFC4-EB1212ED1E24}"/>
              </a:ext>
            </a:extLst>
          </p:cNvPr>
          <p:cNvSpPr>
            <a:spLocks noGrp="1"/>
          </p:cNvSpPr>
          <p:nvPr>
            <p:ph type="sldNum" sz="quarter" idx="12"/>
          </p:nvPr>
        </p:nvSpPr>
        <p:spPr/>
        <p:txBody>
          <a:bodyPr/>
          <a:lstStyle/>
          <a:p>
            <a:fld id="{7FBCACF2-4C83-CB43-A8CA-CB891AA8A233}" type="slidenum">
              <a:rPr lang="it-IT" smtClean="0"/>
              <a:t>‹N›</a:t>
            </a:fld>
            <a:endParaRPr lang="it-IT"/>
          </a:p>
        </p:txBody>
      </p:sp>
    </p:spTree>
    <p:extLst>
      <p:ext uri="{BB962C8B-B14F-4D97-AF65-F5344CB8AC3E}">
        <p14:creationId xmlns:p14="http://schemas.microsoft.com/office/powerpoint/2010/main" val="296943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89B91CE-0EE1-E988-BAEB-288D34D91287}"/>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D4367F3-A71A-985E-7C6A-7D24B0D85D0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2446267-33A4-C110-F2E8-6199BC64CF7F}"/>
              </a:ext>
            </a:extLst>
          </p:cNvPr>
          <p:cNvSpPr>
            <a:spLocks noGrp="1"/>
          </p:cNvSpPr>
          <p:nvPr>
            <p:ph type="dt" sz="half" idx="10"/>
          </p:nvPr>
        </p:nvSpPr>
        <p:spPr/>
        <p:txBody>
          <a:bodyPr/>
          <a:lstStyle/>
          <a:p>
            <a:fld id="{4EDC3763-FEE1-AB4F-8C8F-8E87A9333D93}" type="datetimeFigureOut">
              <a:rPr lang="it-IT" smtClean="0"/>
              <a:t>14/03/2025</a:t>
            </a:fld>
            <a:endParaRPr lang="it-IT"/>
          </a:p>
        </p:txBody>
      </p:sp>
      <p:sp>
        <p:nvSpPr>
          <p:cNvPr id="5" name="Segnaposto piè di pagina 4">
            <a:extLst>
              <a:ext uri="{FF2B5EF4-FFF2-40B4-BE49-F238E27FC236}">
                <a16:creationId xmlns:a16="http://schemas.microsoft.com/office/drawing/2014/main" id="{04BAF20F-9AF1-D0BB-03F6-F57E1753E39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2525196-5AE1-18C0-1913-1A2FA31E5A3A}"/>
              </a:ext>
            </a:extLst>
          </p:cNvPr>
          <p:cNvSpPr>
            <a:spLocks noGrp="1"/>
          </p:cNvSpPr>
          <p:nvPr>
            <p:ph type="sldNum" sz="quarter" idx="12"/>
          </p:nvPr>
        </p:nvSpPr>
        <p:spPr/>
        <p:txBody>
          <a:bodyPr/>
          <a:lstStyle/>
          <a:p>
            <a:fld id="{7FBCACF2-4C83-CB43-A8CA-CB891AA8A233}" type="slidenum">
              <a:rPr lang="it-IT" smtClean="0"/>
              <a:t>‹N›</a:t>
            </a:fld>
            <a:endParaRPr lang="it-IT"/>
          </a:p>
        </p:txBody>
      </p:sp>
    </p:spTree>
    <p:extLst>
      <p:ext uri="{BB962C8B-B14F-4D97-AF65-F5344CB8AC3E}">
        <p14:creationId xmlns:p14="http://schemas.microsoft.com/office/powerpoint/2010/main" val="2874689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15F17A-7D09-7F60-4586-A7BC474EAEE1}"/>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1704323-D9D8-0F67-D050-41C0351E682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A1EA3951-B7A8-0D3F-9E45-C5FC235B43AA}"/>
              </a:ext>
            </a:extLst>
          </p:cNvPr>
          <p:cNvSpPr>
            <a:spLocks noGrp="1"/>
          </p:cNvSpPr>
          <p:nvPr>
            <p:ph type="dt" sz="half" idx="10"/>
          </p:nvPr>
        </p:nvSpPr>
        <p:spPr/>
        <p:txBody>
          <a:bodyPr/>
          <a:lstStyle/>
          <a:p>
            <a:fld id="{4EDC3763-FEE1-AB4F-8C8F-8E87A9333D93}" type="datetimeFigureOut">
              <a:rPr lang="it-IT" smtClean="0"/>
              <a:t>14/03/2025</a:t>
            </a:fld>
            <a:endParaRPr lang="it-IT"/>
          </a:p>
        </p:txBody>
      </p:sp>
      <p:sp>
        <p:nvSpPr>
          <p:cNvPr id="5" name="Segnaposto piè di pagina 4">
            <a:extLst>
              <a:ext uri="{FF2B5EF4-FFF2-40B4-BE49-F238E27FC236}">
                <a16:creationId xmlns:a16="http://schemas.microsoft.com/office/drawing/2014/main" id="{5AFD780B-D60F-D8EA-5E95-F5AEA7625B6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0677BE4-788B-9931-E1E3-7E437BE2A9AA}"/>
              </a:ext>
            </a:extLst>
          </p:cNvPr>
          <p:cNvSpPr>
            <a:spLocks noGrp="1"/>
          </p:cNvSpPr>
          <p:nvPr>
            <p:ph type="sldNum" sz="quarter" idx="12"/>
          </p:nvPr>
        </p:nvSpPr>
        <p:spPr/>
        <p:txBody>
          <a:bodyPr/>
          <a:lstStyle/>
          <a:p>
            <a:fld id="{7FBCACF2-4C83-CB43-A8CA-CB891AA8A233}" type="slidenum">
              <a:rPr lang="it-IT" smtClean="0"/>
              <a:t>‹N›</a:t>
            </a:fld>
            <a:endParaRPr lang="it-IT"/>
          </a:p>
        </p:txBody>
      </p:sp>
    </p:spTree>
    <p:extLst>
      <p:ext uri="{BB962C8B-B14F-4D97-AF65-F5344CB8AC3E}">
        <p14:creationId xmlns:p14="http://schemas.microsoft.com/office/powerpoint/2010/main" val="3276331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C35636B-0812-366E-4C02-B0200BF7C863}"/>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18C9AE1-3A2C-2023-4C66-BCE6E9F474B7}"/>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3A961198-5972-88B9-ED50-139F39E36E82}"/>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E15790A4-ADF7-F95B-7998-30074B02284E}"/>
              </a:ext>
            </a:extLst>
          </p:cNvPr>
          <p:cNvSpPr>
            <a:spLocks noGrp="1"/>
          </p:cNvSpPr>
          <p:nvPr>
            <p:ph type="dt" sz="half" idx="10"/>
          </p:nvPr>
        </p:nvSpPr>
        <p:spPr/>
        <p:txBody>
          <a:bodyPr/>
          <a:lstStyle/>
          <a:p>
            <a:fld id="{4EDC3763-FEE1-AB4F-8C8F-8E87A9333D93}" type="datetimeFigureOut">
              <a:rPr lang="it-IT" smtClean="0"/>
              <a:t>14/03/2025</a:t>
            </a:fld>
            <a:endParaRPr lang="it-IT"/>
          </a:p>
        </p:txBody>
      </p:sp>
      <p:sp>
        <p:nvSpPr>
          <p:cNvPr id="6" name="Segnaposto piè di pagina 5">
            <a:extLst>
              <a:ext uri="{FF2B5EF4-FFF2-40B4-BE49-F238E27FC236}">
                <a16:creationId xmlns:a16="http://schemas.microsoft.com/office/drawing/2014/main" id="{D70F74EE-159E-C330-E9A4-FD84AFDA394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987187B-35E0-50AF-C9F0-A3597C254258}"/>
              </a:ext>
            </a:extLst>
          </p:cNvPr>
          <p:cNvSpPr>
            <a:spLocks noGrp="1"/>
          </p:cNvSpPr>
          <p:nvPr>
            <p:ph type="sldNum" sz="quarter" idx="12"/>
          </p:nvPr>
        </p:nvSpPr>
        <p:spPr/>
        <p:txBody>
          <a:bodyPr/>
          <a:lstStyle/>
          <a:p>
            <a:fld id="{7FBCACF2-4C83-CB43-A8CA-CB891AA8A233}" type="slidenum">
              <a:rPr lang="it-IT" smtClean="0"/>
              <a:t>‹N›</a:t>
            </a:fld>
            <a:endParaRPr lang="it-IT"/>
          </a:p>
        </p:txBody>
      </p:sp>
    </p:spTree>
    <p:extLst>
      <p:ext uri="{BB962C8B-B14F-4D97-AF65-F5344CB8AC3E}">
        <p14:creationId xmlns:p14="http://schemas.microsoft.com/office/powerpoint/2010/main" val="2670759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CA15A7-BA7E-C682-CCB1-01C22856FB49}"/>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8CE0654F-5A09-FB29-F183-1AC44BB5CA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44B4F478-8D19-38BF-F7BE-B3F63EB72461}"/>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892E23DD-0B8B-B383-0279-AC7DC04B22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D703D592-5868-755E-6E1E-FBAFBB1F9408}"/>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4ECF17FA-F4C1-A065-A608-935240F2FDD1}"/>
              </a:ext>
            </a:extLst>
          </p:cNvPr>
          <p:cNvSpPr>
            <a:spLocks noGrp="1"/>
          </p:cNvSpPr>
          <p:nvPr>
            <p:ph type="dt" sz="half" idx="10"/>
          </p:nvPr>
        </p:nvSpPr>
        <p:spPr/>
        <p:txBody>
          <a:bodyPr/>
          <a:lstStyle/>
          <a:p>
            <a:fld id="{4EDC3763-FEE1-AB4F-8C8F-8E87A9333D93}" type="datetimeFigureOut">
              <a:rPr lang="it-IT" smtClean="0"/>
              <a:t>14/03/2025</a:t>
            </a:fld>
            <a:endParaRPr lang="it-IT"/>
          </a:p>
        </p:txBody>
      </p:sp>
      <p:sp>
        <p:nvSpPr>
          <p:cNvPr id="8" name="Segnaposto piè di pagina 7">
            <a:extLst>
              <a:ext uri="{FF2B5EF4-FFF2-40B4-BE49-F238E27FC236}">
                <a16:creationId xmlns:a16="http://schemas.microsoft.com/office/drawing/2014/main" id="{990B544B-82BC-1358-30A4-CF603DD83BAF}"/>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4A0ED11F-C077-F4BE-4C3B-CB7F8E0FAABE}"/>
              </a:ext>
            </a:extLst>
          </p:cNvPr>
          <p:cNvSpPr>
            <a:spLocks noGrp="1"/>
          </p:cNvSpPr>
          <p:nvPr>
            <p:ph type="sldNum" sz="quarter" idx="12"/>
          </p:nvPr>
        </p:nvSpPr>
        <p:spPr/>
        <p:txBody>
          <a:bodyPr/>
          <a:lstStyle/>
          <a:p>
            <a:fld id="{7FBCACF2-4C83-CB43-A8CA-CB891AA8A233}" type="slidenum">
              <a:rPr lang="it-IT" smtClean="0"/>
              <a:t>‹N›</a:t>
            </a:fld>
            <a:endParaRPr lang="it-IT"/>
          </a:p>
        </p:txBody>
      </p:sp>
    </p:spTree>
    <p:extLst>
      <p:ext uri="{BB962C8B-B14F-4D97-AF65-F5344CB8AC3E}">
        <p14:creationId xmlns:p14="http://schemas.microsoft.com/office/powerpoint/2010/main" val="2002738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3125172-B299-C274-AC91-F255E5101B3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935CC1E0-6790-F8A2-329B-53DD0984C12D}"/>
              </a:ext>
            </a:extLst>
          </p:cNvPr>
          <p:cNvSpPr>
            <a:spLocks noGrp="1"/>
          </p:cNvSpPr>
          <p:nvPr>
            <p:ph type="dt" sz="half" idx="10"/>
          </p:nvPr>
        </p:nvSpPr>
        <p:spPr/>
        <p:txBody>
          <a:bodyPr/>
          <a:lstStyle/>
          <a:p>
            <a:fld id="{4EDC3763-FEE1-AB4F-8C8F-8E87A9333D93}" type="datetimeFigureOut">
              <a:rPr lang="it-IT" smtClean="0"/>
              <a:t>14/03/2025</a:t>
            </a:fld>
            <a:endParaRPr lang="it-IT"/>
          </a:p>
        </p:txBody>
      </p:sp>
      <p:sp>
        <p:nvSpPr>
          <p:cNvPr id="4" name="Segnaposto piè di pagina 3">
            <a:extLst>
              <a:ext uri="{FF2B5EF4-FFF2-40B4-BE49-F238E27FC236}">
                <a16:creationId xmlns:a16="http://schemas.microsoft.com/office/drawing/2014/main" id="{CAD8E9E1-5260-8A73-31F7-FEFDA335AFCE}"/>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6D580D5-D5A5-5779-6577-2A4276EC4722}"/>
              </a:ext>
            </a:extLst>
          </p:cNvPr>
          <p:cNvSpPr>
            <a:spLocks noGrp="1"/>
          </p:cNvSpPr>
          <p:nvPr>
            <p:ph type="sldNum" sz="quarter" idx="12"/>
          </p:nvPr>
        </p:nvSpPr>
        <p:spPr/>
        <p:txBody>
          <a:bodyPr/>
          <a:lstStyle/>
          <a:p>
            <a:fld id="{7FBCACF2-4C83-CB43-A8CA-CB891AA8A233}" type="slidenum">
              <a:rPr lang="it-IT" smtClean="0"/>
              <a:t>‹N›</a:t>
            </a:fld>
            <a:endParaRPr lang="it-IT"/>
          </a:p>
        </p:txBody>
      </p:sp>
    </p:spTree>
    <p:extLst>
      <p:ext uri="{BB962C8B-B14F-4D97-AF65-F5344CB8AC3E}">
        <p14:creationId xmlns:p14="http://schemas.microsoft.com/office/powerpoint/2010/main" val="2503999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B7CE1944-BBCD-11B7-EE82-CA2701B2ED79}"/>
              </a:ext>
            </a:extLst>
          </p:cNvPr>
          <p:cNvSpPr>
            <a:spLocks noGrp="1"/>
          </p:cNvSpPr>
          <p:nvPr>
            <p:ph type="dt" sz="half" idx="10"/>
          </p:nvPr>
        </p:nvSpPr>
        <p:spPr/>
        <p:txBody>
          <a:bodyPr/>
          <a:lstStyle/>
          <a:p>
            <a:fld id="{4EDC3763-FEE1-AB4F-8C8F-8E87A9333D93}" type="datetimeFigureOut">
              <a:rPr lang="it-IT" smtClean="0"/>
              <a:t>14/03/2025</a:t>
            </a:fld>
            <a:endParaRPr lang="it-IT"/>
          </a:p>
        </p:txBody>
      </p:sp>
      <p:sp>
        <p:nvSpPr>
          <p:cNvPr id="3" name="Segnaposto piè di pagina 2">
            <a:extLst>
              <a:ext uri="{FF2B5EF4-FFF2-40B4-BE49-F238E27FC236}">
                <a16:creationId xmlns:a16="http://schemas.microsoft.com/office/drawing/2014/main" id="{BAB17FD4-CF7B-112C-839D-CEDBA7386126}"/>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C05E96D7-63CA-858D-A0D7-2C370500A2FD}"/>
              </a:ext>
            </a:extLst>
          </p:cNvPr>
          <p:cNvSpPr>
            <a:spLocks noGrp="1"/>
          </p:cNvSpPr>
          <p:nvPr>
            <p:ph type="sldNum" sz="quarter" idx="12"/>
          </p:nvPr>
        </p:nvSpPr>
        <p:spPr/>
        <p:txBody>
          <a:bodyPr/>
          <a:lstStyle/>
          <a:p>
            <a:fld id="{7FBCACF2-4C83-CB43-A8CA-CB891AA8A233}" type="slidenum">
              <a:rPr lang="it-IT" smtClean="0"/>
              <a:t>‹N›</a:t>
            </a:fld>
            <a:endParaRPr lang="it-IT"/>
          </a:p>
        </p:txBody>
      </p:sp>
    </p:spTree>
    <p:extLst>
      <p:ext uri="{BB962C8B-B14F-4D97-AF65-F5344CB8AC3E}">
        <p14:creationId xmlns:p14="http://schemas.microsoft.com/office/powerpoint/2010/main" val="2705541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204A5-A0E8-56C9-7455-24FBBE664188}"/>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56CB714-07AA-9AFE-B7CB-043A5B5315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B8972292-D3A0-BA6E-8D5F-7182E8021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C51C2E4-4B86-B997-99F0-0F094893E5B7}"/>
              </a:ext>
            </a:extLst>
          </p:cNvPr>
          <p:cNvSpPr>
            <a:spLocks noGrp="1"/>
          </p:cNvSpPr>
          <p:nvPr>
            <p:ph type="dt" sz="half" idx="10"/>
          </p:nvPr>
        </p:nvSpPr>
        <p:spPr/>
        <p:txBody>
          <a:bodyPr/>
          <a:lstStyle/>
          <a:p>
            <a:fld id="{4EDC3763-FEE1-AB4F-8C8F-8E87A9333D93}" type="datetimeFigureOut">
              <a:rPr lang="it-IT" smtClean="0"/>
              <a:t>14/03/2025</a:t>
            </a:fld>
            <a:endParaRPr lang="it-IT"/>
          </a:p>
        </p:txBody>
      </p:sp>
      <p:sp>
        <p:nvSpPr>
          <p:cNvPr id="6" name="Segnaposto piè di pagina 5">
            <a:extLst>
              <a:ext uri="{FF2B5EF4-FFF2-40B4-BE49-F238E27FC236}">
                <a16:creationId xmlns:a16="http://schemas.microsoft.com/office/drawing/2014/main" id="{8C4B6C2C-56FA-6CAB-5ACB-4D63D3D60F1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2074D18-72E2-2D8B-99C1-F21731CA2CA1}"/>
              </a:ext>
            </a:extLst>
          </p:cNvPr>
          <p:cNvSpPr>
            <a:spLocks noGrp="1"/>
          </p:cNvSpPr>
          <p:nvPr>
            <p:ph type="sldNum" sz="quarter" idx="12"/>
          </p:nvPr>
        </p:nvSpPr>
        <p:spPr/>
        <p:txBody>
          <a:bodyPr/>
          <a:lstStyle/>
          <a:p>
            <a:fld id="{7FBCACF2-4C83-CB43-A8CA-CB891AA8A233}" type="slidenum">
              <a:rPr lang="it-IT" smtClean="0"/>
              <a:t>‹N›</a:t>
            </a:fld>
            <a:endParaRPr lang="it-IT"/>
          </a:p>
        </p:txBody>
      </p:sp>
    </p:spTree>
    <p:extLst>
      <p:ext uri="{BB962C8B-B14F-4D97-AF65-F5344CB8AC3E}">
        <p14:creationId xmlns:p14="http://schemas.microsoft.com/office/powerpoint/2010/main" val="3940946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989E81-51E5-D664-3524-FF9C9778019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77B2A98-80D9-944F-D1BF-BE13A0387F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14E4AED3-EA4B-5A85-8E17-AC0209E8C7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35CE48D-2B1E-E0FB-A6E7-E397BD1F7DD9}"/>
              </a:ext>
            </a:extLst>
          </p:cNvPr>
          <p:cNvSpPr>
            <a:spLocks noGrp="1"/>
          </p:cNvSpPr>
          <p:nvPr>
            <p:ph type="dt" sz="half" idx="10"/>
          </p:nvPr>
        </p:nvSpPr>
        <p:spPr/>
        <p:txBody>
          <a:bodyPr/>
          <a:lstStyle/>
          <a:p>
            <a:fld id="{4EDC3763-FEE1-AB4F-8C8F-8E87A9333D93}" type="datetimeFigureOut">
              <a:rPr lang="it-IT" smtClean="0"/>
              <a:t>14/03/2025</a:t>
            </a:fld>
            <a:endParaRPr lang="it-IT"/>
          </a:p>
        </p:txBody>
      </p:sp>
      <p:sp>
        <p:nvSpPr>
          <p:cNvPr id="6" name="Segnaposto piè di pagina 5">
            <a:extLst>
              <a:ext uri="{FF2B5EF4-FFF2-40B4-BE49-F238E27FC236}">
                <a16:creationId xmlns:a16="http://schemas.microsoft.com/office/drawing/2014/main" id="{177CBBA5-1B6E-24A8-5DF2-0D72597E307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6C9EE3E-BEB3-3EDC-F4B0-01AAC817FD33}"/>
              </a:ext>
            </a:extLst>
          </p:cNvPr>
          <p:cNvSpPr>
            <a:spLocks noGrp="1"/>
          </p:cNvSpPr>
          <p:nvPr>
            <p:ph type="sldNum" sz="quarter" idx="12"/>
          </p:nvPr>
        </p:nvSpPr>
        <p:spPr/>
        <p:txBody>
          <a:bodyPr/>
          <a:lstStyle/>
          <a:p>
            <a:fld id="{7FBCACF2-4C83-CB43-A8CA-CB891AA8A233}" type="slidenum">
              <a:rPr lang="it-IT" smtClean="0"/>
              <a:t>‹N›</a:t>
            </a:fld>
            <a:endParaRPr lang="it-IT"/>
          </a:p>
        </p:txBody>
      </p:sp>
    </p:spTree>
    <p:extLst>
      <p:ext uri="{BB962C8B-B14F-4D97-AF65-F5344CB8AC3E}">
        <p14:creationId xmlns:p14="http://schemas.microsoft.com/office/powerpoint/2010/main" val="224784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5ED88D-5EF8-572E-5B8F-3F52AF08740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875006B-1563-A8CA-A69C-84657A39FAB2}"/>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1A24C20-38E0-3CEE-EDE4-71C5AAA26EB7}"/>
              </a:ext>
            </a:extLst>
          </p:cNvPr>
          <p:cNvSpPr>
            <a:spLocks noGrp="1"/>
          </p:cNvSpPr>
          <p:nvPr>
            <p:ph type="dt" sz="half" idx="10"/>
          </p:nvPr>
        </p:nvSpPr>
        <p:spPr/>
        <p:txBody>
          <a:bodyPr/>
          <a:lstStyle/>
          <a:p>
            <a:fld id="{4EDC3763-FEE1-AB4F-8C8F-8E87A9333D93}" type="datetimeFigureOut">
              <a:rPr lang="it-IT" smtClean="0"/>
              <a:t>14/03/2025</a:t>
            </a:fld>
            <a:endParaRPr lang="it-IT"/>
          </a:p>
        </p:txBody>
      </p:sp>
      <p:sp>
        <p:nvSpPr>
          <p:cNvPr id="5" name="Segnaposto piè di pagina 4">
            <a:extLst>
              <a:ext uri="{FF2B5EF4-FFF2-40B4-BE49-F238E27FC236}">
                <a16:creationId xmlns:a16="http://schemas.microsoft.com/office/drawing/2014/main" id="{047A8320-5F55-B581-FE02-A1CBD23627D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92CA7E8-7AAA-9AF4-3E8C-3DF4D5E46903}"/>
              </a:ext>
            </a:extLst>
          </p:cNvPr>
          <p:cNvSpPr>
            <a:spLocks noGrp="1"/>
          </p:cNvSpPr>
          <p:nvPr>
            <p:ph type="sldNum" sz="quarter" idx="12"/>
          </p:nvPr>
        </p:nvSpPr>
        <p:spPr/>
        <p:txBody>
          <a:bodyPr/>
          <a:lstStyle/>
          <a:p>
            <a:fld id="{7FBCACF2-4C83-CB43-A8CA-CB891AA8A233}" type="slidenum">
              <a:rPr lang="it-IT" smtClean="0"/>
              <a:t>‹N›</a:t>
            </a:fld>
            <a:endParaRPr lang="it-IT"/>
          </a:p>
        </p:txBody>
      </p:sp>
    </p:spTree>
    <p:extLst>
      <p:ext uri="{BB962C8B-B14F-4D97-AF65-F5344CB8AC3E}">
        <p14:creationId xmlns:p14="http://schemas.microsoft.com/office/powerpoint/2010/main" val="1398576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443C2821-AE5F-8F14-B8F1-94BE445CCC65}"/>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8139C94-7D42-1B10-2851-DC07776E8259}"/>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39E5876-C9F2-4C73-E8D4-C147D81565CA}"/>
              </a:ext>
            </a:extLst>
          </p:cNvPr>
          <p:cNvSpPr>
            <a:spLocks noGrp="1"/>
          </p:cNvSpPr>
          <p:nvPr>
            <p:ph type="dt" sz="half" idx="10"/>
          </p:nvPr>
        </p:nvSpPr>
        <p:spPr/>
        <p:txBody>
          <a:bodyPr/>
          <a:lstStyle/>
          <a:p>
            <a:fld id="{4EDC3763-FEE1-AB4F-8C8F-8E87A9333D93}" type="datetimeFigureOut">
              <a:rPr lang="it-IT" smtClean="0"/>
              <a:t>14/03/2025</a:t>
            </a:fld>
            <a:endParaRPr lang="it-IT"/>
          </a:p>
        </p:txBody>
      </p:sp>
      <p:sp>
        <p:nvSpPr>
          <p:cNvPr id="5" name="Segnaposto piè di pagina 4">
            <a:extLst>
              <a:ext uri="{FF2B5EF4-FFF2-40B4-BE49-F238E27FC236}">
                <a16:creationId xmlns:a16="http://schemas.microsoft.com/office/drawing/2014/main" id="{CEA0D42F-E5E5-0120-ED09-638D70219C1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667E878-AD19-77D1-A8FB-3B0D1C5D58EB}"/>
              </a:ext>
            </a:extLst>
          </p:cNvPr>
          <p:cNvSpPr>
            <a:spLocks noGrp="1"/>
          </p:cNvSpPr>
          <p:nvPr>
            <p:ph type="sldNum" sz="quarter" idx="12"/>
          </p:nvPr>
        </p:nvSpPr>
        <p:spPr/>
        <p:txBody>
          <a:bodyPr/>
          <a:lstStyle/>
          <a:p>
            <a:fld id="{7FBCACF2-4C83-CB43-A8CA-CB891AA8A233}" type="slidenum">
              <a:rPr lang="it-IT" smtClean="0"/>
              <a:t>‹N›</a:t>
            </a:fld>
            <a:endParaRPr lang="it-IT"/>
          </a:p>
        </p:txBody>
      </p:sp>
    </p:spTree>
    <p:extLst>
      <p:ext uri="{BB962C8B-B14F-4D97-AF65-F5344CB8AC3E}">
        <p14:creationId xmlns:p14="http://schemas.microsoft.com/office/powerpoint/2010/main" val="1061287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660A56E7-BFF6-7CC2-AEA5-A3987AE8AB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E173683-537E-5F55-DBDF-5C580587C3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CBB4DEF-0CCC-9EC2-6966-F720C22E2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DC3763-FEE1-AB4F-8C8F-8E87A9333D93}" type="datetimeFigureOut">
              <a:rPr lang="it-IT" smtClean="0"/>
              <a:t>14/03/2025</a:t>
            </a:fld>
            <a:endParaRPr lang="it-IT"/>
          </a:p>
        </p:txBody>
      </p:sp>
      <p:sp>
        <p:nvSpPr>
          <p:cNvPr id="5" name="Segnaposto piè di pagina 4">
            <a:extLst>
              <a:ext uri="{FF2B5EF4-FFF2-40B4-BE49-F238E27FC236}">
                <a16:creationId xmlns:a16="http://schemas.microsoft.com/office/drawing/2014/main" id="{77568ED2-C596-B7F9-CCAB-6EF979D39E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0FD7ECC1-29D4-A11D-DC2C-6B713E454D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FBCACF2-4C83-CB43-A8CA-CB891AA8A233}" type="slidenum">
              <a:rPr lang="it-IT" smtClean="0"/>
              <a:t>‹N›</a:t>
            </a:fld>
            <a:endParaRPr lang="it-IT"/>
          </a:p>
        </p:txBody>
      </p:sp>
    </p:spTree>
    <p:extLst>
      <p:ext uri="{BB962C8B-B14F-4D97-AF65-F5344CB8AC3E}">
        <p14:creationId xmlns:p14="http://schemas.microsoft.com/office/powerpoint/2010/main" val="9330898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federciclismo.it/paraciclismo/le-classificazioni/modulistica-classificazioni-internazionali-uci/"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paralimpico@federciclismo.it"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assets.ctfassets.net/761l7gh5x5an/7rzDhkUImAS4p6sviAxQxW/20e2ff66d735cfebc716a8bc46057e6f/2026_Sport_Class_H3-4_nations.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2B896C5A-4CD0-A799-E24B-318CFC37A3F7}"/>
              </a:ext>
            </a:extLst>
          </p:cNvPr>
          <p:cNvSpPr>
            <a:spLocks noGrp="1"/>
          </p:cNvSpPr>
          <p:nvPr>
            <p:ph type="subTitle" idx="1"/>
          </p:nvPr>
        </p:nvSpPr>
        <p:spPr>
          <a:xfrm>
            <a:off x="3307611" y="2065374"/>
            <a:ext cx="9144000" cy="2727251"/>
          </a:xfrm>
        </p:spPr>
        <p:txBody>
          <a:bodyPr>
            <a:normAutofit/>
          </a:bodyPr>
          <a:lstStyle/>
          <a:p>
            <a:r>
              <a:rPr lang="it-IT" b="0" i="0" u="none" strike="noStrike" dirty="0">
                <a:solidFill>
                  <a:srgbClr val="1F1F1F"/>
                </a:solidFill>
                <a:effectLst/>
                <a:latin typeface="Google Sans"/>
              </a:rPr>
              <a:t>Classificatori tecnico-funzionali</a:t>
            </a:r>
          </a:p>
          <a:p>
            <a:r>
              <a:rPr lang="it-IT" b="0" i="0" u="none" strike="noStrike" dirty="0">
                <a:solidFill>
                  <a:srgbClr val="1F1F1F"/>
                </a:solidFill>
                <a:effectLst/>
                <a:latin typeface="Google Sans"/>
              </a:rPr>
              <a:t>Società Paralimpiche</a:t>
            </a:r>
          </a:p>
          <a:p>
            <a:r>
              <a:rPr lang="it-IT" b="0" i="0" u="none" strike="noStrike" dirty="0">
                <a:solidFill>
                  <a:srgbClr val="1F1F1F"/>
                </a:solidFill>
                <a:effectLst/>
                <a:latin typeface="Google Sans"/>
              </a:rPr>
              <a:t>Commissione Ciclismo Paralimpico</a:t>
            </a:r>
          </a:p>
          <a:p>
            <a:r>
              <a:rPr lang="it-IT" b="0" i="0" u="none" strike="noStrike" dirty="0">
                <a:solidFill>
                  <a:srgbClr val="1F1F1F"/>
                </a:solidFill>
                <a:effectLst/>
                <a:latin typeface="Google Sans"/>
              </a:rPr>
              <a:t>CT Squadre paralimpiche: </a:t>
            </a:r>
          </a:p>
          <a:p>
            <a:endParaRPr lang="it-IT" dirty="0">
              <a:solidFill>
                <a:srgbClr val="1F1F1F"/>
              </a:solidFill>
              <a:latin typeface="Google Sans"/>
            </a:endParaRPr>
          </a:p>
          <a:p>
            <a:r>
              <a:rPr lang="it-IT" b="0" i="0" u="none" strike="noStrike" dirty="0">
                <a:solidFill>
                  <a:srgbClr val="1F1F1F"/>
                </a:solidFill>
                <a:effectLst/>
                <a:latin typeface="Google Sans"/>
              </a:rPr>
              <a:t>Incontro on-line 12 Marzo 2025</a:t>
            </a:r>
            <a:endParaRPr lang="it-IT" dirty="0"/>
          </a:p>
        </p:txBody>
      </p:sp>
      <p:pic>
        <p:nvPicPr>
          <p:cNvPr id="4" name="Immagine 3">
            <a:extLst>
              <a:ext uri="{FF2B5EF4-FFF2-40B4-BE49-F238E27FC236}">
                <a16:creationId xmlns:a16="http://schemas.microsoft.com/office/drawing/2014/main" id="{A23AB8BC-2A14-54EB-A984-F987DB51DF17}"/>
              </a:ext>
            </a:extLst>
          </p:cNvPr>
          <p:cNvPicPr>
            <a:picLocks noChangeAspect="1"/>
          </p:cNvPicPr>
          <p:nvPr/>
        </p:nvPicPr>
        <p:blipFill>
          <a:blip r:embed="rId3"/>
          <a:stretch>
            <a:fillRect/>
          </a:stretch>
        </p:blipFill>
        <p:spPr>
          <a:xfrm>
            <a:off x="1304703" y="2892425"/>
            <a:ext cx="3818418" cy="1073150"/>
          </a:xfrm>
          <a:prstGeom prst="rect">
            <a:avLst/>
          </a:prstGeom>
        </p:spPr>
      </p:pic>
    </p:spTree>
    <p:extLst>
      <p:ext uri="{BB962C8B-B14F-4D97-AF65-F5344CB8AC3E}">
        <p14:creationId xmlns:p14="http://schemas.microsoft.com/office/powerpoint/2010/main" val="270851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065345-C8CB-7608-87BC-A9F62DD8B0F0}"/>
              </a:ext>
            </a:extLst>
          </p:cNvPr>
          <p:cNvSpPr>
            <a:spLocks noGrp="1"/>
          </p:cNvSpPr>
          <p:nvPr>
            <p:ph type="title"/>
          </p:nvPr>
        </p:nvSpPr>
        <p:spPr>
          <a:xfrm>
            <a:off x="657446" y="684101"/>
            <a:ext cx="10515600" cy="1325563"/>
          </a:xfrm>
        </p:spPr>
        <p:txBody>
          <a:bodyPr/>
          <a:lstStyle/>
          <a:p>
            <a:r>
              <a:rPr lang="it-IT" dirty="0"/>
              <a:t>Argomenti</a:t>
            </a:r>
          </a:p>
        </p:txBody>
      </p:sp>
      <p:sp>
        <p:nvSpPr>
          <p:cNvPr id="3" name="Segnaposto contenuto 2">
            <a:extLst>
              <a:ext uri="{FF2B5EF4-FFF2-40B4-BE49-F238E27FC236}">
                <a16:creationId xmlns:a16="http://schemas.microsoft.com/office/drawing/2014/main" id="{9ACCFAE3-E8A5-4B1D-CEB2-18B3901DBF3C}"/>
              </a:ext>
            </a:extLst>
          </p:cNvPr>
          <p:cNvSpPr>
            <a:spLocks noGrp="1"/>
          </p:cNvSpPr>
          <p:nvPr>
            <p:ph idx="1"/>
          </p:nvPr>
        </p:nvSpPr>
        <p:spPr>
          <a:xfrm>
            <a:off x="657446" y="2173546"/>
            <a:ext cx="10515600" cy="4351338"/>
          </a:xfrm>
        </p:spPr>
        <p:txBody>
          <a:bodyPr/>
          <a:lstStyle/>
          <a:p>
            <a:r>
              <a:rPr lang="it-IT" dirty="0"/>
              <a:t>Traduzione estratti capitolo 16 regolamento UCI</a:t>
            </a:r>
          </a:p>
          <a:p>
            <a:r>
              <a:rPr lang="it-IT" dirty="0"/>
              <a:t>Documenti atleti Italiani per sessioni di classificazione</a:t>
            </a:r>
          </a:p>
          <a:p>
            <a:r>
              <a:rPr lang="it-IT" dirty="0"/>
              <a:t>MDF MRR atleti internazionali</a:t>
            </a:r>
          </a:p>
          <a:p>
            <a:r>
              <a:rPr lang="it-IT" dirty="0"/>
              <a:t>Supporto società e atleti con pareri tramite Federazione</a:t>
            </a:r>
          </a:p>
          <a:p>
            <a:r>
              <a:rPr lang="it-IT" dirty="0"/>
              <a:t>Proposta cambiamento regole per H3, H4 e H5</a:t>
            </a:r>
          </a:p>
          <a:p>
            <a:endParaRPr lang="it-IT" dirty="0"/>
          </a:p>
        </p:txBody>
      </p:sp>
      <p:pic>
        <p:nvPicPr>
          <p:cNvPr id="4" name="Immagine 3">
            <a:extLst>
              <a:ext uri="{FF2B5EF4-FFF2-40B4-BE49-F238E27FC236}">
                <a16:creationId xmlns:a16="http://schemas.microsoft.com/office/drawing/2014/main" id="{AC9857E5-E7B5-28E6-B7E8-6A760820DCEE}"/>
              </a:ext>
            </a:extLst>
          </p:cNvPr>
          <p:cNvPicPr>
            <a:picLocks noChangeAspect="1"/>
          </p:cNvPicPr>
          <p:nvPr/>
        </p:nvPicPr>
        <p:blipFill>
          <a:blip r:embed="rId3"/>
          <a:stretch>
            <a:fillRect/>
          </a:stretch>
        </p:blipFill>
        <p:spPr>
          <a:xfrm>
            <a:off x="426595" y="5932526"/>
            <a:ext cx="1943100" cy="546100"/>
          </a:xfrm>
          <a:prstGeom prst="rect">
            <a:avLst/>
          </a:prstGeom>
        </p:spPr>
      </p:pic>
    </p:spTree>
    <p:extLst>
      <p:ext uri="{BB962C8B-B14F-4D97-AF65-F5344CB8AC3E}">
        <p14:creationId xmlns:p14="http://schemas.microsoft.com/office/powerpoint/2010/main" val="733869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841E35-2540-7048-6A6F-3371BACE6873}"/>
              </a:ext>
            </a:extLst>
          </p:cNvPr>
          <p:cNvSpPr>
            <a:spLocks noGrp="1"/>
          </p:cNvSpPr>
          <p:nvPr>
            <p:ph type="title"/>
          </p:nvPr>
        </p:nvSpPr>
        <p:spPr>
          <a:xfrm>
            <a:off x="838200" y="365125"/>
            <a:ext cx="10411047" cy="1336084"/>
          </a:xfrm>
        </p:spPr>
        <p:txBody>
          <a:bodyPr>
            <a:normAutofit/>
          </a:bodyPr>
          <a:lstStyle/>
          <a:p>
            <a:r>
              <a:rPr lang="it-IT" sz="2000" dirty="0"/>
              <a:t>https://</a:t>
            </a:r>
            <a:r>
              <a:rPr lang="it-IT" sz="2000" dirty="0" err="1"/>
              <a:t>www.uci.org</a:t>
            </a:r>
            <a:r>
              <a:rPr lang="it-IT" sz="2000" dirty="0"/>
              <a:t>/</a:t>
            </a:r>
            <a:r>
              <a:rPr lang="it-IT" sz="2000" dirty="0" err="1"/>
              <a:t>regulations</a:t>
            </a:r>
            <a:r>
              <a:rPr lang="it-IT" sz="2000" dirty="0"/>
              <a:t>/3MyLDDrwJCJJ0BGGOFzOat</a:t>
            </a:r>
          </a:p>
        </p:txBody>
      </p:sp>
      <p:pic>
        <p:nvPicPr>
          <p:cNvPr id="5" name="Segnaposto contenuto 4" descr="Immagine che contiene testo, schermata, design&#10;&#10;Il contenuto generato dall'IA potrebbe non essere corretto.">
            <a:extLst>
              <a:ext uri="{FF2B5EF4-FFF2-40B4-BE49-F238E27FC236}">
                <a16:creationId xmlns:a16="http://schemas.microsoft.com/office/drawing/2014/main" id="{F57CFE93-19CD-F0FE-042F-0329B16B26AB}"/>
              </a:ext>
            </a:extLst>
          </p:cNvPr>
          <p:cNvPicPr>
            <a:picLocks noGrp="1" noChangeAspect="1"/>
          </p:cNvPicPr>
          <p:nvPr>
            <p:ph idx="1"/>
          </p:nvPr>
        </p:nvPicPr>
        <p:blipFill>
          <a:blip r:embed="rId3"/>
          <a:stretch>
            <a:fillRect/>
          </a:stretch>
        </p:blipFill>
        <p:spPr>
          <a:xfrm>
            <a:off x="748566" y="1783095"/>
            <a:ext cx="7356246" cy="4351338"/>
          </a:xfrm>
        </p:spPr>
      </p:pic>
      <p:sp>
        <p:nvSpPr>
          <p:cNvPr id="3" name="CasellaDiTesto 2">
            <a:extLst>
              <a:ext uri="{FF2B5EF4-FFF2-40B4-BE49-F238E27FC236}">
                <a16:creationId xmlns:a16="http://schemas.microsoft.com/office/drawing/2014/main" id="{523F007F-9983-3C44-0B46-2EC6B7C0307C}"/>
              </a:ext>
            </a:extLst>
          </p:cNvPr>
          <p:cNvSpPr txBox="1"/>
          <p:nvPr/>
        </p:nvSpPr>
        <p:spPr>
          <a:xfrm>
            <a:off x="8104812" y="1783095"/>
            <a:ext cx="3442146" cy="4524315"/>
          </a:xfrm>
          <a:prstGeom prst="rect">
            <a:avLst/>
          </a:prstGeom>
          <a:noFill/>
        </p:spPr>
        <p:txBody>
          <a:bodyPr wrap="square" rtlCol="0">
            <a:spAutoFit/>
          </a:bodyPr>
          <a:lstStyle/>
          <a:p>
            <a:pPr marL="449580" algn="just"/>
            <a:r>
              <a:rPr lang="it-IT" kern="100" dirty="0">
                <a:effectLst/>
                <a:latin typeface="Calibri" panose="020F0502020204030204" pitchFamily="34" charset="0"/>
                <a:ea typeface="Calibri" panose="020F0502020204030204" pitchFamily="34" charset="0"/>
                <a:cs typeface="Times New Roman" panose="02020603050405020304" pitchFamily="18" charset="0"/>
              </a:rPr>
              <a:t>Le traduzioni dello Statuto e dei Regolamenti dell'UCI in varie lingue sono disponibili sul sito web di diverse Federazioni Nazionali. Questi testi forniscono una guida per gli utenti, tuttavia non possono essere considerati testi ufficiali che vincolano la responsabilità dell'UCI. </a:t>
            </a:r>
            <a:r>
              <a:rPr lang="it-IT" b="1" kern="100" dirty="0">
                <a:effectLst/>
                <a:latin typeface="Calibri" panose="020F0502020204030204" pitchFamily="34" charset="0"/>
                <a:ea typeface="Calibri" panose="020F0502020204030204" pitchFamily="34" charset="0"/>
                <a:cs typeface="Times New Roman" panose="02020603050405020304" pitchFamily="18" charset="0"/>
              </a:rPr>
              <a:t>In caso di disparità tra la versione originale dell'UCI e una delle traduzioni, devono essere presi in considerazione solo i testi originali dell'UCI.</a:t>
            </a:r>
            <a:endParaRPr lang="it-IT"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a:extLst>
              <a:ext uri="{FF2B5EF4-FFF2-40B4-BE49-F238E27FC236}">
                <a16:creationId xmlns:a16="http://schemas.microsoft.com/office/drawing/2014/main" id="{A217ED80-DD09-E995-54DB-00BCF9061645}"/>
              </a:ext>
            </a:extLst>
          </p:cNvPr>
          <p:cNvPicPr>
            <a:picLocks noChangeAspect="1"/>
          </p:cNvPicPr>
          <p:nvPr/>
        </p:nvPicPr>
        <p:blipFill>
          <a:blip r:embed="rId4"/>
          <a:stretch>
            <a:fillRect/>
          </a:stretch>
        </p:blipFill>
        <p:spPr>
          <a:xfrm>
            <a:off x="9603858" y="588877"/>
            <a:ext cx="1943100" cy="546100"/>
          </a:xfrm>
          <a:prstGeom prst="rect">
            <a:avLst/>
          </a:prstGeom>
        </p:spPr>
      </p:pic>
    </p:spTree>
    <p:extLst>
      <p:ext uri="{BB962C8B-B14F-4D97-AF65-F5344CB8AC3E}">
        <p14:creationId xmlns:p14="http://schemas.microsoft.com/office/powerpoint/2010/main" val="197328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0BDEBAA-6AAC-E056-EB57-33C28E66EC9D}"/>
              </a:ext>
            </a:extLst>
          </p:cNvPr>
          <p:cNvSpPr>
            <a:spLocks noGrp="1"/>
          </p:cNvSpPr>
          <p:nvPr>
            <p:ph type="title"/>
          </p:nvPr>
        </p:nvSpPr>
        <p:spPr>
          <a:xfrm>
            <a:off x="1676400" y="528675"/>
            <a:ext cx="10515600" cy="1325563"/>
          </a:xfrm>
        </p:spPr>
        <p:txBody>
          <a:bodyPr>
            <a:normAutofit/>
          </a:bodyPr>
          <a:lstStyle/>
          <a:p>
            <a:r>
              <a:rPr lang="it-IT" sz="3200" dirty="0"/>
              <a:t>Paragrafi tradotti:</a:t>
            </a:r>
          </a:p>
        </p:txBody>
      </p:sp>
      <p:sp>
        <p:nvSpPr>
          <p:cNvPr id="3" name="Segnaposto contenuto 2">
            <a:extLst>
              <a:ext uri="{FF2B5EF4-FFF2-40B4-BE49-F238E27FC236}">
                <a16:creationId xmlns:a16="http://schemas.microsoft.com/office/drawing/2014/main" id="{73A67892-3385-80BB-088A-116F0836A2B6}"/>
              </a:ext>
            </a:extLst>
          </p:cNvPr>
          <p:cNvSpPr>
            <a:spLocks noGrp="1"/>
          </p:cNvSpPr>
          <p:nvPr>
            <p:ph idx="1"/>
          </p:nvPr>
        </p:nvSpPr>
        <p:spPr>
          <a:xfrm>
            <a:off x="1676400" y="1854238"/>
            <a:ext cx="10515600" cy="4351338"/>
          </a:xfrm>
        </p:spPr>
        <p:txBody>
          <a:bodyPr>
            <a:normAutofit/>
          </a:bodyPr>
          <a:lstStyle/>
          <a:p>
            <a:pPr algn="l">
              <a:buNone/>
            </a:pPr>
            <a:r>
              <a:rPr lang="it-IT" sz="2000" b="0" i="0" u="none" strike="noStrike" dirty="0">
                <a:solidFill>
                  <a:srgbClr val="000000"/>
                </a:solidFill>
                <a:effectLst/>
                <a:latin typeface="Calibri" panose="020F0502020204030204" pitchFamily="34" charset="0"/>
              </a:rPr>
              <a:t>16.5.001         Tipologie di menomazioni eleggibili </a:t>
            </a:r>
            <a:endParaRPr lang="it-IT" sz="2000" b="0" i="0" u="none" strike="noStrike" dirty="0">
              <a:solidFill>
                <a:srgbClr val="222222"/>
              </a:solidFill>
              <a:effectLst/>
              <a:latin typeface="Arial" panose="020B0604020202020204" pitchFamily="34" charset="0"/>
            </a:endParaRPr>
          </a:p>
          <a:p>
            <a:pPr algn="l">
              <a:buNone/>
            </a:pPr>
            <a:r>
              <a:rPr lang="it-IT" sz="2000" b="0" i="0" u="none" strike="noStrike" dirty="0">
                <a:solidFill>
                  <a:srgbClr val="000000"/>
                </a:solidFill>
                <a:effectLst/>
                <a:latin typeface="Calibri" panose="020F0502020204030204" pitchFamily="34" charset="0"/>
              </a:rPr>
              <a:t>16.5.002         Criteri minimi di menomazione </a:t>
            </a:r>
            <a:endParaRPr lang="it-IT" sz="2000" b="0" i="0" u="none" strike="noStrike" dirty="0">
              <a:solidFill>
                <a:srgbClr val="222222"/>
              </a:solidFill>
              <a:effectLst/>
              <a:latin typeface="Arial" panose="020B0604020202020204" pitchFamily="34" charset="0"/>
            </a:endParaRPr>
          </a:p>
          <a:p>
            <a:pPr algn="just">
              <a:buNone/>
            </a:pPr>
            <a:r>
              <a:rPr lang="it-IT" sz="2000" b="0" i="0" u="none" strike="noStrike" dirty="0">
                <a:solidFill>
                  <a:srgbClr val="000000"/>
                </a:solidFill>
                <a:effectLst/>
                <a:latin typeface="Calibri" panose="020F0502020204030204" pitchFamily="34" charset="0"/>
              </a:rPr>
              <a:t>16.5.003         Metodologia delle Valutazioni</a:t>
            </a:r>
          </a:p>
          <a:p>
            <a:pPr algn="just">
              <a:buNone/>
            </a:pPr>
            <a:r>
              <a:rPr lang="it-IT" sz="2000" b="0" i="0" u="none" strike="noStrike" dirty="0">
                <a:solidFill>
                  <a:srgbClr val="000000"/>
                </a:solidFill>
                <a:effectLst/>
                <a:latin typeface="Calibri" panose="020F0502020204030204" pitchFamily="34" charset="0"/>
              </a:rPr>
              <a:t>16.5.005         Handbike </a:t>
            </a:r>
          </a:p>
          <a:p>
            <a:pPr algn="just">
              <a:buNone/>
            </a:pPr>
            <a:r>
              <a:rPr lang="it-IT" sz="2000" b="0" i="0" u="none" strike="noStrike" dirty="0">
                <a:solidFill>
                  <a:srgbClr val="000000"/>
                </a:solidFill>
                <a:effectLst/>
                <a:latin typeface="Calibri" panose="020F0502020204030204" pitchFamily="34" charset="0"/>
              </a:rPr>
              <a:t>16.5.006         Triciclo</a:t>
            </a:r>
          </a:p>
          <a:p>
            <a:pPr algn="just">
              <a:buNone/>
            </a:pPr>
            <a:r>
              <a:rPr lang="it-IT" sz="2000" b="0" i="0" u="none" strike="noStrike" dirty="0">
                <a:solidFill>
                  <a:srgbClr val="000000"/>
                </a:solidFill>
                <a:effectLst/>
                <a:latin typeface="Calibri" panose="020F0502020204030204" pitchFamily="34" charset="0"/>
              </a:rPr>
              <a:t>16.5.007         Bici da corsa</a:t>
            </a:r>
          </a:p>
          <a:p>
            <a:pPr algn="just">
              <a:buNone/>
            </a:pPr>
            <a:r>
              <a:rPr lang="it-IT" sz="2000" b="0" i="0" u="none" strike="noStrike" dirty="0">
                <a:solidFill>
                  <a:srgbClr val="000000"/>
                </a:solidFill>
                <a:effectLst/>
                <a:latin typeface="Calibri" panose="020F0502020204030204" pitchFamily="34" charset="0"/>
              </a:rPr>
              <a:t>16.5.008         Tandem</a:t>
            </a:r>
          </a:p>
          <a:p>
            <a:pPr algn="just">
              <a:buNone/>
            </a:pPr>
            <a:r>
              <a:rPr lang="it-IT" sz="2000" b="0" i="0" u="none" strike="noStrike" dirty="0">
                <a:solidFill>
                  <a:srgbClr val="000000"/>
                </a:solidFill>
                <a:effectLst/>
                <a:latin typeface="Calibri" panose="020F0502020204030204" pitchFamily="34" charset="0"/>
              </a:rPr>
              <a:t>16.5.009         Tipi di disabilità non eleggibili per tutti gli atleti</a:t>
            </a:r>
          </a:p>
          <a:p>
            <a:pPr algn="just">
              <a:buNone/>
            </a:pPr>
            <a:r>
              <a:rPr lang="it-IT" sz="2000" b="0" i="0" u="none" strike="noStrike" dirty="0">
                <a:solidFill>
                  <a:srgbClr val="000000"/>
                </a:solidFill>
                <a:effectLst/>
                <a:latin typeface="Calibri" panose="020F0502020204030204" pitchFamily="34" charset="0"/>
              </a:rPr>
              <a:t>16.5.010         Condizioni di salute coesistenti non ammesse per tutti gli atleti</a:t>
            </a:r>
          </a:p>
          <a:p>
            <a:pPr marL="0" indent="0" algn="just">
              <a:buNone/>
            </a:pPr>
            <a:r>
              <a:rPr lang="it-IT" sz="2000" b="0" i="0" u="none" strike="noStrike" dirty="0">
                <a:solidFill>
                  <a:srgbClr val="000000"/>
                </a:solidFill>
                <a:effectLst/>
                <a:latin typeface="Calibri" panose="020F0502020204030204" pitchFamily="34" charset="0"/>
              </a:rPr>
              <a:t>16.10.002       Capitolo 10 Abbigliamento gara</a:t>
            </a:r>
          </a:p>
          <a:p>
            <a:endParaRPr lang="it-IT" dirty="0"/>
          </a:p>
        </p:txBody>
      </p:sp>
      <p:pic>
        <p:nvPicPr>
          <p:cNvPr id="4" name="Immagine 3">
            <a:extLst>
              <a:ext uri="{FF2B5EF4-FFF2-40B4-BE49-F238E27FC236}">
                <a16:creationId xmlns:a16="http://schemas.microsoft.com/office/drawing/2014/main" id="{62C36CFB-3C8D-6DA6-E2F7-19BBA3FE2B43}"/>
              </a:ext>
            </a:extLst>
          </p:cNvPr>
          <p:cNvPicPr>
            <a:picLocks noChangeAspect="1"/>
          </p:cNvPicPr>
          <p:nvPr/>
        </p:nvPicPr>
        <p:blipFill>
          <a:blip r:embed="rId3"/>
          <a:stretch>
            <a:fillRect/>
          </a:stretch>
        </p:blipFill>
        <p:spPr>
          <a:xfrm>
            <a:off x="9544050" y="624680"/>
            <a:ext cx="1943100" cy="546100"/>
          </a:xfrm>
          <a:prstGeom prst="rect">
            <a:avLst/>
          </a:prstGeom>
        </p:spPr>
      </p:pic>
    </p:spTree>
    <p:extLst>
      <p:ext uri="{BB962C8B-B14F-4D97-AF65-F5344CB8AC3E}">
        <p14:creationId xmlns:p14="http://schemas.microsoft.com/office/powerpoint/2010/main" val="3500160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748921-F252-462C-683B-FFFAD7C11FC6}"/>
              </a:ext>
            </a:extLst>
          </p:cNvPr>
          <p:cNvSpPr>
            <a:spLocks noGrp="1"/>
          </p:cNvSpPr>
          <p:nvPr>
            <p:ph type="title"/>
          </p:nvPr>
        </p:nvSpPr>
        <p:spPr>
          <a:xfrm>
            <a:off x="838200" y="418287"/>
            <a:ext cx="10515600" cy="1325563"/>
          </a:xfrm>
        </p:spPr>
        <p:txBody>
          <a:bodyPr>
            <a:normAutofit/>
          </a:bodyPr>
          <a:lstStyle/>
          <a:p>
            <a:r>
              <a:rPr lang="it-IT" sz="3600" b="0" i="0" u="none" strike="noStrike" dirty="0">
                <a:solidFill>
                  <a:srgbClr val="000000"/>
                </a:solidFill>
                <a:effectLst/>
                <a:latin typeface="Calibri" panose="020F0502020204030204" pitchFamily="34" charset="0"/>
              </a:rPr>
              <a:t>16.5.001         Tipologie di menomazioni eleggibili </a:t>
            </a:r>
            <a:br>
              <a:rPr lang="it-IT" sz="4400" b="0" i="0" u="none" strike="noStrike" dirty="0">
                <a:solidFill>
                  <a:srgbClr val="222222"/>
                </a:solidFill>
                <a:effectLst/>
                <a:latin typeface="Arial" panose="020B0604020202020204" pitchFamily="34" charset="0"/>
              </a:rPr>
            </a:br>
            <a:endParaRPr lang="it-IT" dirty="0"/>
          </a:p>
        </p:txBody>
      </p:sp>
      <p:pic>
        <p:nvPicPr>
          <p:cNvPr id="5" name="Segnaposto contenuto 4" descr="Immagine che contiene testo, schermata, Carattere, documento&#10;&#10;Il contenuto generato dall'IA potrebbe non essere corretto.">
            <a:extLst>
              <a:ext uri="{FF2B5EF4-FFF2-40B4-BE49-F238E27FC236}">
                <a16:creationId xmlns:a16="http://schemas.microsoft.com/office/drawing/2014/main" id="{C027EB9C-969E-9BEE-56B6-CF854D0F302A}"/>
              </a:ext>
            </a:extLst>
          </p:cNvPr>
          <p:cNvPicPr>
            <a:picLocks noGrp="1" noChangeAspect="1"/>
          </p:cNvPicPr>
          <p:nvPr>
            <p:ph idx="1"/>
          </p:nvPr>
        </p:nvPicPr>
        <p:blipFill>
          <a:blip r:embed="rId3"/>
          <a:stretch>
            <a:fillRect/>
          </a:stretch>
        </p:blipFill>
        <p:spPr>
          <a:xfrm>
            <a:off x="5069541" y="1109245"/>
            <a:ext cx="6284259" cy="5330468"/>
          </a:xfrm>
        </p:spPr>
      </p:pic>
      <p:sp>
        <p:nvSpPr>
          <p:cNvPr id="6" name="CasellaDiTesto 5">
            <a:extLst>
              <a:ext uri="{FF2B5EF4-FFF2-40B4-BE49-F238E27FC236}">
                <a16:creationId xmlns:a16="http://schemas.microsoft.com/office/drawing/2014/main" id="{956C0A29-9E7D-372E-0FDA-E39C58C7695C}"/>
              </a:ext>
            </a:extLst>
          </p:cNvPr>
          <p:cNvSpPr txBox="1"/>
          <p:nvPr/>
        </p:nvSpPr>
        <p:spPr>
          <a:xfrm>
            <a:off x="659218" y="1845583"/>
            <a:ext cx="4136066" cy="4278094"/>
          </a:xfrm>
          <a:prstGeom prst="rect">
            <a:avLst/>
          </a:prstGeom>
          <a:noFill/>
        </p:spPr>
        <p:txBody>
          <a:bodyPr wrap="square" rtlCol="0">
            <a:spAutoFit/>
          </a:bodyPr>
          <a:lstStyle/>
          <a:p>
            <a:r>
              <a:rPr lang="it-IT" sz="2000" dirty="0"/>
              <a:t>8 menomazioni ammissibili:</a:t>
            </a:r>
          </a:p>
          <a:p>
            <a:endParaRPr lang="it-IT" sz="2000" dirty="0"/>
          </a:p>
          <a:p>
            <a:r>
              <a:rPr lang="it-IT" sz="2000" dirty="0"/>
              <a:t>-     Deficit di forza</a:t>
            </a:r>
          </a:p>
          <a:p>
            <a:pPr marL="285750" indent="-285750">
              <a:buFontTx/>
              <a:buChar char="-"/>
            </a:pPr>
            <a:r>
              <a:rPr lang="it-IT" sz="2000" dirty="0"/>
              <a:t>ROM passivo compromesso</a:t>
            </a:r>
          </a:p>
          <a:p>
            <a:pPr marL="285750" indent="-285750">
              <a:buFontTx/>
              <a:buChar char="-"/>
            </a:pPr>
            <a:r>
              <a:rPr lang="it-IT" sz="2000" dirty="0"/>
              <a:t>Deficit degli arti</a:t>
            </a:r>
          </a:p>
          <a:p>
            <a:pPr marL="285750" indent="-285750">
              <a:buFontTx/>
              <a:buChar char="-"/>
            </a:pPr>
            <a:r>
              <a:rPr lang="it-IT" sz="2000" dirty="0"/>
              <a:t>Differenza lunghezza arti inferiori</a:t>
            </a:r>
          </a:p>
          <a:p>
            <a:pPr marL="285750" indent="-285750">
              <a:buFontTx/>
              <a:buChar char="-"/>
            </a:pPr>
            <a:r>
              <a:rPr lang="it-IT" sz="2000" dirty="0"/>
              <a:t>Ipertonia</a:t>
            </a:r>
          </a:p>
          <a:p>
            <a:pPr marL="285750" indent="-285750">
              <a:buFontTx/>
              <a:buChar char="-"/>
            </a:pPr>
            <a:r>
              <a:rPr lang="it-IT" sz="2000" dirty="0"/>
              <a:t>Atassia</a:t>
            </a:r>
          </a:p>
          <a:p>
            <a:pPr marL="285750" indent="-285750">
              <a:buFontTx/>
              <a:buChar char="-"/>
            </a:pPr>
            <a:r>
              <a:rPr lang="it-IT" sz="2000" dirty="0"/>
              <a:t>Discinesia</a:t>
            </a:r>
          </a:p>
          <a:p>
            <a:pPr marL="285750" indent="-285750">
              <a:buFontTx/>
              <a:buChar char="-"/>
            </a:pPr>
            <a:r>
              <a:rPr lang="it-IT" sz="2000" dirty="0"/>
              <a:t>Deficit visivo</a:t>
            </a:r>
          </a:p>
          <a:p>
            <a:pPr marL="285750" indent="-285750">
              <a:buFontTx/>
              <a:buChar char="-"/>
            </a:pPr>
            <a:endParaRPr lang="it-IT" dirty="0"/>
          </a:p>
          <a:p>
            <a:pPr marL="285750" indent="-285750">
              <a:buFontTx/>
              <a:buChar char="-"/>
            </a:pPr>
            <a:endParaRPr lang="it-IT" dirty="0"/>
          </a:p>
          <a:p>
            <a:pPr marL="285750" indent="-285750">
              <a:buFontTx/>
              <a:buChar char="-"/>
            </a:pPr>
            <a:endParaRPr lang="it-IT" dirty="0"/>
          </a:p>
          <a:p>
            <a:endParaRPr lang="it-IT" dirty="0"/>
          </a:p>
        </p:txBody>
      </p:sp>
      <p:pic>
        <p:nvPicPr>
          <p:cNvPr id="7" name="Immagine 6">
            <a:extLst>
              <a:ext uri="{FF2B5EF4-FFF2-40B4-BE49-F238E27FC236}">
                <a16:creationId xmlns:a16="http://schemas.microsoft.com/office/drawing/2014/main" id="{FF5A7C04-4B1B-0708-4342-D1AADCE62851}"/>
              </a:ext>
            </a:extLst>
          </p:cNvPr>
          <p:cNvPicPr>
            <a:picLocks noChangeAspect="1"/>
          </p:cNvPicPr>
          <p:nvPr/>
        </p:nvPicPr>
        <p:blipFill>
          <a:blip r:embed="rId4"/>
          <a:stretch>
            <a:fillRect/>
          </a:stretch>
        </p:blipFill>
        <p:spPr>
          <a:xfrm>
            <a:off x="474182" y="5901513"/>
            <a:ext cx="1943100" cy="546100"/>
          </a:xfrm>
          <a:prstGeom prst="rect">
            <a:avLst/>
          </a:prstGeom>
        </p:spPr>
      </p:pic>
    </p:spTree>
    <p:extLst>
      <p:ext uri="{BB962C8B-B14F-4D97-AF65-F5344CB8AC3E}">
        <p14:creationId xmlns:p14="http://schemas.microsoft.com/office/powerpoint/2010/main" val="1095556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F22001-D9F8-0999-F320-C8A5FF4E1F1E}"/>
              </a:ext>
            </a:extLst>
          </p:cNvPr>
          <p:cNvSpPr>
            <a:spLocks noGrp="1"/>
          </p:cNvSpPr>
          <p:nvPr>
            <p:ph type="title"/>
          </p:nvPr>
        </p:nvSpPr>
        <p:spPr>
          <a:xfrm>
            <a:off x="667189" y="1563501"/>
            <a:ext cx="3908612" cy="2026864"/>
          </a:xfrm>
        </p:spPr>
        <p:txBody>
          <a:bodyPr>
            <a:normAutofit fontScale="90000"/>
          </a:bodyPr>
          <a:lstStyle/>
          <a:p>
            <a:r>
              <a:rPr lang="it-IT" sz="4000" b="0" i="0" u="none" strike="noStrike" dirty="0">
                <a:solidFill>
                  <a:srgbClr val="000000"/>
                </a:solidFill>
                <a:effectLst/>
                <a:latin typeface="Calibri" panose="020F0502020204030204" pitchFamily="34" charset="0"/>
              </a:rPr>
              <a:t>16.5.002       </a:t>
            </a:r>
            <a:br>
              <a:rPr lang="it-IT" sz="4000" b="0" i="0" u="none" strike="noStrike" dirty="0">
                <a:solidFill>
                  <a:srgbClr val="000000"/>
                </a:solidFill>
                <a:effectLst/>
                <a:latin typeface="Calibri" panose="020F0502020204030204" pitchFamily="34" charset="0"/>
              </a:rPr>
            </a:br>
            <a:r>
              <a:rPr lang="it-IT" sz="4000" b="0" i="0" u="none" strike="noStrike" dirty="0">
                <a:solidFill>
                  <a:srgbClr val="000000"/>
                </a:solidFill>
                <a:effectLst/>
                <a:latin typeface="Calibri" panose="020F0502020204030204" pitchFamily="34" charset="0"/>
              </a:rPr>
              <a:t>Criteri minimi di menomazione </a:t>
            </a:r>
            <a:br>
              <a:rPr lang="it-IT" sz="4400" b="0" i="0" u="none" strike="noStrike" dirty="0">
                <a:solidFill>
                  <a:srgbClr val="222222"/>
                </a:solidFill>
                <a:effectLst/>
                <a:latin typeface="Arial" panose="020B0604020202020204" pitchFamily="34" charset="0"/>
              </a:rPr>
            </a:br>
            <a:endParaRPr lang="it-IT" dirty="0"/>
          </a:p>
        </p:txBody>
      </p:sp>
      <p:pic>
        <p:nvPicPr>
          <p:cNvPr id="5" name="Segnaposto contenuto 4" descr="Immagine che contiene testo, schermata, Carattere, documento&#10;&#10;Il contenuto generato dall'IA potrebbe non essere corretto.">
            <a:extLst>
              <a:ext uri="{FF2B5EF4-FFF2-40B4-BE49-F238E27FC236}">
                <a16:creationId xmlns:a16="http://schemas.microsoft.com/office/drawing/2014/main" id="{2026691F-6813-24D1-0B24-8A69ABA3DC54}"/>
              </a:ext>
            </a:extLst>
          </p:cNvPr>
          <p:cNvPicPr>
            <a:picLocks noGrp="1" noChangeAspect="1"/>
          </p:cNvPicPr>
          <p:nvPr>
            <p:ph idx="1"/>
          </p:nvPr>
        </p:nvPicPr>
        <p:blipFill>
          <a:blip r:embed="rId2"/>
          <a:stretch>
            <a:fillRect/>
          </a:stretch>
        </p:blipFill>
        <p:spPr>
          <a:xfrm>
            <a:off x="4669930" y="268658"/>
            <a:ext cx="6854881" cy="6248840"/>
          </a:xfrm>
        </p:spPr>
      </p:pic>
      <p:pic>
        <p:nvPicPr>
          <p:cNvPr id="6" name="Immagine 5">
            <a:extLst>
              <a:ext uri="{FF2B5EF4-FFF2-40B4-BE49-F238E27FC236}">
                <a16:creationId xmlns:a16="http://schemas.microsoft.com/office/drawing/2014/main" id="{8018CCBE-6CCB-C63F-8F96-9C8EB260829D}"/>
              </a:ext>
            </a:extLst>
          </p:cNvPr>
          <p:cNvPicPr>
            <a:picLocks noChangeAspect="1"/>
          </p:cNvPicPr>
          <p:nvPr/>
        </p:nvPicPr>
        <p:blipFill>
          <a:blip r:embed="rId3"/>
          <a:stretch>
            <a:fillRect/>
          </a:stretch>
        </p:blipFill>
        <p:spPr>
          <a:xfrm>
            <a:off x="474182" y="5901513"/>
            <a:ext cx="1943100" cy="546100"/>
          </a:xfrm>
          <a:prstGeom prst="rect">
            <a:avLst/>
          </a:prstGeom>
        </p:spPr>
      </p:pic>
    </p:spTree>
    <p:extLst>
      <p:ext uri="{BB962C8B-B14F-4D97-AF65-F5344CB8AC3E}">
        <p14:creationId xmlns:p14="http://schemas.microsoft.com/office/powerpoint/2010/main" val="1068586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9DA3D7-5775-773E-0EA1-2FE4D7FF04A1}"/>
              </a:ext>
            </a:extLst>
          </p:cNvPr>
          <p:cNvSpPr>
            <a:spLocks noGrp="1"/>
          </p:cNvSpPr>
          <p:nvPr>
            <p:ph type="title"/>
          </p:nvPr>
        </p:nvSpPr>
        <p:spPr>
          <a:xfrm>
            <a:off x="717176" y="2103437"/>
            <a:ext cx="4043082" cy="1325563"/>
          </a:xfrm>
        </p:spPr>
        <p:txBody>
          <a:bodyPr>
            <a:normAutofit fontScale="90000"/>
          </a:bodyPr>
          <a:lstStyle/>
          <a:p>
            <a:r>
              <a:rPr lang="it-IT" sz="4000" b="0" i="0" u="none" strike="noStrike" dirty="0">
                <a:solidFill>
                  <a:srgbClr val="000000"/>
                </a:solidFill>
                <a:effectLst/>
                <a:latin typeface="Calibri" panose="020F0502020204030204" pitchFamily="34" charset="0"/>
              </a:rPr>
              <a:t>16.5.003         </a:t>
            </a:r>
            <a:br>
              <a:rPr lang="it-IT" sz="4000" b="0" i="0" u="none" strike="noStrike" dirty="0">
                <a:solidFill>
                  <a:srgbClr val="000000"/>
                </a:solidFill>
                <a:effectLst/>
                <a:latin typeface="Calibri" panose="020F0502020204030204" pitchFamily="34" charset="0"/>
              </a:rPr>
            </a:br>
            <a:r>
              <a:rPr lang="it-IT" sz="4000" b="0" i="0" u="none" strike="noStrike" dirty="0">
                <a:solidFill>
                  <a:srgbClr val="000000"/>
                </a:solidFill>
                <a:effectLst/>
                <a:latin typeface="Calibri" panose="020F0502020204030204" pitchFamily="34" charset="0"/>
              </a:rPr>
              <a:t>Metodologia delle Valutazioni</a:t>
            </a:r>
            <a:br>
              <a:rPr lang="it-IT" sz="4400" b="0" i="0" u="none" strike="noStrike" dirty="0">
                <a:solidFill>
                  <a:srgbClr val="000000"/>
                </a:solidFill>
                <a:effectLst/>
                <a:latin typeface="Calibri" panose="020F0502020204030204" pitchFamily="34" charset="0"/>
              </a:rPr>
            </a:br>
            <a:endParaRPr lang="it-IT" dirty="0"/>
          </a:p>
        </p:txBody>
      </p:sp>
      <p:pic>
        <p:nvPicPr>
          <p:cNvPr id="5" name="Segnaposto contenuto 4" descr="Immagine che contiene testo, schermata, Carattere, documento&#10;&#10;Il contenuto generato dall'IA potrebbe non essere corretto.">
            <a:extLst>
              <a:ext uri="{FF2B5EF4-FFF2-40B4-BE49-F238E27FC236}">
                <a16:creationId xmlns:a16="http://schemas.microsoft.com/office/drawing/2014/main" id="{E499C259-A2BC-C85A-C8B5-6B68C3BBF063}"/>
              </a:ext>
            </a:extLst>
          </p:cNvPr>
          <p:cNvPicPr>
            <a:picLocks noGrp="1" noChangeAspect="1"/>
          </p:cNvPicPr>
          <p:nvPr>
            <p:ph idx="1"/>
          </p:nvPr>
        </p:nvPicPr>
        <p:blipFill>
          <a:blip r:embed="rId2"/>
          <a:stretch>
            <a:fillRect/>
          </a:stretch>
        </p:blipFill>
        <p:spPr>
          <a:xfrm>
            <a:off x="4599799" y="370321"/>
            <a:ext cx="7036389" cy="6117357"/>
          </a:xfrm>
        </p:spPr>
      </p:pic>
      <p:pic>
        <p:nvPicPr>
          <p:cNvPr id="6" name="Immagine 5">
            <a:extLst>
              <a:ext uri="{FF2B5EF4-FFF2-40B4-BE49-F238E27FC236}">
                <a16:creationId xmlns:a16="http://schemas.microsoft.com/office/drawing/2014/main" id="{0F131F03-D5C2-62CB-1AC4-EDD621BBBAE2}"/>
              </a:ext>
            </a:extLst>
          </p:cNvPr>
          <p:cNvPicPr>
            <a:picLocks noChangeAspect="1"/>
          </p:cNvPicPr>
          <p:nvPr/>
        </p:nvPicPr>
        <p:blipFill>
          <a:blip r:embed="rId3"/>
          <a:stretch>
            <a:fillRect/>
          </a:stretch>
        </p:blipFill>
        <p:spPr>
          <a:xfrm>
            <a:off x="474182" y="5901513"/>
            <a:ext cx="1943100" cy="546100"/>
          </a:xfrm>
          <a:prstGeom prst="rect">
            <a:avLst/>
          </a:prstGeom>
        </p:spPr>
      </p:pic>
    </p:spTree>
    <p:extLst>
      <p:ext uri="{BB962C8B-B14F-4D97-AF65-F5344CB8AC3E}">
        <p14:creationId xmlns:p14="http://schemas.microsoft.com/office/powerpoint/2010/main" val="2305650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673B3F8-261F-0933-E098-550ADE905876}"/>
              </a:ext>
            </a:extLst>
          </p:cNvPr>
          <p:cNvSpPr>
            <a:spLocks noGrp="1"/>
          </p:cNvSpPr>
          <p:nvPr>
            <p:ph type="title"/>
          </p:nvPr>
        </p:nvSpPr>
        <p:spPr>
          <a:xfrm>
            <a:off x="434788" y="2668913"/>
            <a:ext cx="4890247" cy="1325563"/>
          </a:xfrm>
        </p:spPr>
        <p:txBody>
          <a:bodyPr>
            <a:normAutofit fontScale="90000"/>
          </a:bodyPr>
          <a:lstStyle/>
          <a:p>
            <a:r>
              <a:rPr lang="it-IT" sz="4000" b="0" i="0" u="none" strike="noStrike" dirty="0">
                <a:solidFill>
                  <a:srgbClr val="000000"/>
                </a:solidFill>
                <a:effectLst/>
                <a:latin typeface="Calibri" panose="020F0502020204030204" pitchFamily="34" charset="0"/>
              </a:rPr>
              <a:t>16.5.005       Handbike </a:t>
            </a:r>
            <a:br>
              <a:rPr lang="it-IT" sz="4000" b="0" i="0" u="none" strike="noStrike" dirty="0">
                <a:solidFill>
                  <a:srgbClr val="000000"/>
                </a:solidFill>
                <a:effectLst/>
                <a:latin typeface="Calibri" panose="020F0502020204030204" pitchFamily="34" charset="0"/>
              </a:rPr>
            </a:br>
            <a:r>
              <a:rPr lang="it-IT" sz="4000" b="0" i="0" u="none" strike="noStrike" dirty="0">
                <a:solidFill>
                  <a:srgbClr val="000000"/>
                </a:solidFill>
                <a:effectLst/>
                <a:latin typeface="Calibri" panose="020F0502020204030204" pitchFamily="34" charset="0"/>
              </a:rPr>
              <a:t>16.5.006       Triciclo</a:t>
            </a:r>
            <a:br>
              <a:rPr lang="it-IT" sz="4000" b="0" i="0" u="none" strike="noStrike" dirty="0">
                <a:solidFill>
                  <a:srgbClr val="000000"/>
                </a:solidFill>
                <a:effectLst/>
                <a:latin typeface="Calibri" panose="020F0502020204030204" pitchFamily="34" charset="0"/>
              </a:rPr>
            </a:br>
            <a:r>
              <a:rPr lang="it-IT" sz="4000" b="0" i="0" u="none" strike="noStrike" dirty="0">
                <a:solidFill>
                  <a:srgbClr val="000000"/>
                </a:solidFill>
                <a:effectLst/>
                <a:latin typeface="Calibri" panose="020F0502020204030204" pitchFamily="34" charset="0"/>
              </a:rPr>
              <a:t>16.5.007       Bici da corsa</a:t>
            </a:r>
            <a:br>
              <a:rPr lang="it-IT" sz="4400" b="0" i="0" u="none" strike="noStrike" dirty="0">
                <a:solidFill>
                  <a:srgbClr val="000000"/>
                </a:solidFill>
                <a:effectLst/>
                <a:latin typeface="Calibri" panose="020F0502020204030204" pitchFamily="34" charset="0"/>
              </a:rPr>
            </a:br>
            <a:br>
              <a:rPr lang="it-IT" sz="4400" b="0" i="0" u="none" strike="noStrike" dirty="0">
                <a:solidFill>
                  <a:srgbClr val="000000"/>
                </a:solidFill>
                <a:effectLst/>
                <a:latin typeface="Calibri" panose="020F0502020204030204" pitchFamily="34" charset="0"/>
              </a:rPr>
            </a:br>
            <a:endParaRPr lang="it-IT" dirty="0"/>
          </a:p>
        </p:txBody>
      </p:sp>
      <p:pic>
        <p:nvPicPr>
          <p:cNvPr id="5" name="Segnaposto contenuto 4" descr="Immagine che contiene testo, schermata, Carattere, documento&#10;&#10;Il contenuto generato dall'IA potrebbe non essere corretto.">
            <a:extLst>
              <a:ext uri="{FF2B5EF4-FFF2-40B4-BE49-F238E27FC236}">
                <a16:creationId xmlns:a16="http://schemas.microsoft.com/office/drawing/2014/main" id="{E398919B-8A3C-0521-43DA-2570872F634D}"/>
              </a:ext>
            </a:extLst>
          </p:cNvPr>
          <p:cNvPicPr>
            <a:picLocks noGrp="1" noChangeAspect="1"/>
          </p:cNvPicPr>
          <p:nvPr>
            <p:ph idx="1"/>
          </p:nvPr>
        </p:nvPicPr>
        <p:blipFill>
          <a:blip r:embed="rId2"/>
          <a:stretch>
            <a:fillRect/>
          </a:stretch>
        </p:blipFill>
        <p:spPr>
          <a:xfrm>
            <a:off x="5143169" y="376519"/>
            <a:ext cx="6719571" cy="6217760"/>
          </a:xfrm>
        </p:spPr>
      </p:pic>
      <p:pic>
        <p:nvPicPr>
          <p:cNvPr id="6" name="Immagine 5">
            <a:extLst>
              <a:ext uri="{FF2B5EF4-FFF2-40B4-BE49-F238E27FC236}">
                <a16:creationId xmlns:a16="http://schemas.microsoft.com/office/drawing/2014/main" id="{B9376A5E-186B-E539-2CD1-0B251BF6AA8D}"/>
              </a:ext>
            </a:extLst>
          </p:cNvPr>
          <p:cNvPicPr>
            <a:picLocks noChangeAspect="1"/>
          </p:cNvPicPr>
          <p:nvPr/>
        </p:nvPicPr>
        <p:blipFill>
          <a:blip r:embed="rId3"/>
          <a:stretch>
            <a:fillRect/>
          </a:stretch>
        </p:blipFill>
        <p:spPr>
          <a:xfrm>
            <a:off x="474182" y="5901513"/>
            <a:ext cx="1943100" cy="546100"/>
          </a:xfrm>
          <a:prstGeom prst="rect">
            <a:avLst/>
          </a:prstGeom>
        </p:spPr>
      </p:pic>
    </p:spTree>
    <p:extLst>
      <p:ext uri="{BB962C8B-B14F-4D97-AF65-F5344CB8AC3E}">
        <p14:creationId xmlns:p14="http://schemas.microsoft.com/office/powerpoint/2010/main" val="1272080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D178A6-63AE-B336-4270-6254C6924A84}"/>
              </a:ext>
            </a:extLst>
          </p:cNvPr>
          <p:cNvSpPr>
            <a:spLocks noGrp="1"/>
          </p:cNvSpPr>
          <p:nvPr>
            <p:ph type="title"/>
          </p:nvPr>
        </p:nvSpPr>
        <p:spPr>
          <a:xfrm>
            <a:off x="569258" y="2385826"/>
            <a:ext cx="4433047" cy="1325563"/>
          </a:xfrm>
        </p:spPr>
        <p:txBody>
          <a:bodyPr>
            <a:normAutofit fontScale="90000"/>
          </a:bodyPr>
          <a:lstStyle/>
          <a:p>
            <a:r>
              <a:rPr lang="it-IT" sz="3600" b="0" i="0" u="none" strike="noStrike" dirty="0">
                <a:solidFill>
                  <a:srgbClr val="000000"/>
                </a:solidFill>
                <a:effectLst/>
                <a:latin typeface="Calibri" panose="020F0502020204030204" pitchFamily="34" charset="0"/>
              </a:rPr>
              <a:t>16.5.008        </a:t>
            </a:r>
            <a:br>
              <a:rPr lang="it-IT" sz="3600" b="0" i="0" u="none" strike="noStrike" dirty="0">
                <a:solidFill>
                  <a:srgbClr val="000000"/>
                </a:solidFill>
                <a:effectLst/>
                <a:latin typeface="Calibri" panose="020F0502020204030204" pitchFamily="34" charset="0"/>
              </a:rPr>
            </a:br>
            <a:r>
              <a:rPr lang="it-IT" sz="3600" b="0" i="0" u="none" strike="noStrike" dirty="0">
                <a:solidFill>
                  <a:srgbClr val="000000"/>
                </a:solidFill>
                <a:effectLst/>
                <a:latin typeface="Calibri" panose="020F0502020204030204" pitchFamily="34" charset="0"/>
              </a:rPr>
              <a:t> Tandem</a:t>
            </a:r>
            <a:br>
              <a:rPr lang="it-IT" sz="4400" b="0" i="0" u="none" strike="noStrike" dirty="0">
                <a:solidFill>
                  <a:srgbClr val="000000"/>
                </a:solidFill>
                <a:effectLst/>
                <a:latin typeface="Calibri" panose="020F0502020204030204" pitchFamily="34" charset="0"/>
              </a:rPr>
            </a:br>
            <a:endParaRPr lang="it-IT" dirty="0"/>
          </a:p>
        </p:txBody>
      </p:sp>
      <p:pic>
        <p:nvPicPr>
          <p:cNvPr id="5" name="Segnaposto contenuto 4" descr="Immagine che contiene testo, schermata, Carattere, documento&#10;&#10;Il contenuto generato dall'IA potrebbe non essere corretto.">
            <a:extLst>
              <a:ext uri="{FF2B5EF4-FFF2-40B4-BE49-F238E27FC236}">
                <a16:creationId xmlns:a16="http://schemas.microsoft.com/office/drawing/2014/main" id="{3355401D-2A4D-A2B8-A7E1-1B668F0431B8}"/>
              </a:ext>
            </a:extLst>
          </p:cNvPr>
          <p:cNvPicPr>
            <a:picLocks noGrp="1" noChangeAspect="1"/>
          </p:cNvPicPr>
          <p:nvPr>
            <p:ph idx="1"/>
          </p:nvPr>
        </p:nvPicPr>
        <p:blipFill>
          <a:blip r:embed="rId2"/>
          <a:stretch>
            <a:fillRect/>
          </a:stretch>
        </p:blipFill>
        <p:spPr>
          <a:xfrm>
            <a:off x="2713058" y="279400"/>
            <a:ext cx="9135360" cy="6458487"/>
          </a:xfrm>
        </p:spPr>
      </p:pic>
      <p:pic>
        <p:nvPicPr>
          <p:cNvPr id="6" name="Immagine 5">
            <a:extLst>
              <a:ext uri="{FF2B5EF4-FFF2-40B4-BE49-F238E27FC236}">
                <a16:creationId xmlns:a16="http://schemas.microsoft.com/office/drawing/2014/main" id="{1F3A0E49-93DE-C19A-9142-68404815A37F}"/>
              </a:ext>
            </a:extLst>
          </p:cNvPr>
          <p:cNvPicPr>
            <a:picLocks noChangeAspect="1"/>
          </p:cNvPicPr>
          <p:nvPr/>
        </p:nvPicPr>
        <p:blipFill>
          <a:blip r:embed="rId3"/>
          <a:stretch>
            <a:fillRect/>
          </a:stretch>
        </p:blipFill>
        <p:spPr>
          <a:xfrm>
            <a:off x="474182" y="5901513"/>
            <a:ext cx="1943100" cy="546100"/>
          </a:xfrm>
          <a:prstGeom prst="rect">
            <a:avLst/>
          </a:prstGeom>
        </p:spPr>
      </p:pic>
    </p:spTree>
    <p:extLst>
      <p:ext uri="{BB962C8B-B14F-4D97-AF65-F5344CB8AC3E}">
        <p14:creationId xmlns:p14="http://schemas.microsoft.com/office/powerpoint/2010/main" val="826886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descr="Immagine che contiene testo, schermata, Carattere, documento&#10;&#10;Il contenuto generato dall'IA potrebbe non essere corretto.">
            <a:extLst>
              <a:ext uri="{FF2B5EF4-FFF2-40B4-BE49-F238E27FC236}">
                <a16:creationId xmlns:a16="http://schemas.microsoft.com/office/drawing/2014/main" id="{9B76FEA0-A46F-0FE0-F55D-83901EA37B37}"/>
              </a:ext>
            </a:extLst>
          </p:cNvPr>
          <p:cNvPicPr>
            <a:picLocks noGrp="1" noChangeAspect="1"/>
          </p:cNvPicPr>
          <p:nvPr>
            <p:ph idx="1"/>
          </p:nvPr>
        </p:nvPicPr>
        <p:blipFill>
          <a:blip r:embed="rId2"/>
          <a:stretch>
            <a:fillRect/>
          </a:stretch>
        </p:blipFill>
        <p:spPr>
          <a:xfrm>
            <a:off x="1003300" y="216036"/>
            <a:ext cx="9512300" cy="6425927"/>
          </a:xfrm>
        </p:spPr>
      </p:pic>
      <p:pic>
        <p:nvPicPr>
          <p:cNvPr id="8" name="Immagine 7">
            <a:extLst>
              <a:ext uri="{FF2B5EF4-FFF2-40B4-BE49-F238E27FC236}">
                <a16:creationId xmlns:a16="http://schemas.microsoft.com/office/drawing/2014/main" id="{38BBA5F2-B35D-6839-3A3D-04EA8108B212}"/>
              </a:ext>
            </a:extLst>
          </p:cNvPr>
          <p:cNvPicPr>
            <a:picLocks noChangeAspect="1"/>
          </p:cNvPicPr>
          <p:nvPr/>
        </p:nvPicPr>
        <p:blipFill>
          <a:blip r:embed="rId3"/>
          <a:stretch>
            <a:fillRect/>
          </a:stretch>
        </p:blipFill>
        <p:spPr>
          <a:xfrm>
            <a:off x="9795982" y="491313"/>
            <a:ext cx="1943100" cy="546100"/>
          </a:xfrm>
          <a:prstGeom prst="rect">
            <a:avLst/>
          </a:prstGeom>
        </p:spPr>
      </p:pic>
    </p:spTree>
    <p:extLst>
      <p:ext uri="{BB962C8B-B14F-4D97-AF65-F5344CB8AC3E}">
        <p14:creationId xmlns:p14="http://schemas.microsoft.com/office/powerpoint/2010/main" val="2276213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descr="Immagine che contiene testo, schermata, Carattere, documento&#10;&#10;Il contenuto generato dall'IA potrebbe non essere corretto.">
            <a:extLst>
              <a:ext uri="{FF2B5EF4-FFF2-40B4-BE49-F238E27FC236}">
                <a16:creationId xmlns:a16="http://schemas.microsoft.com/office/drawing/2014/main" id="{E112E07D-7EE5-5454-CB5A-7936D207EC91}"/>
              </a:ext>
            </a:extLst>
          </p:cNvPr>
          <p:cNvPicPr>
            <a:picLocks noGrp="1" noChangeAspect="1"/>
          </p:cNvPicPr>
          <p:nvPr>
            <p:ph idx="1"/>
          </p:nvPr>
        </p:nvPicPr>
        <p:blipFill>
          <a:blip r:embed="rId2"/>
          <a:stretch>
            <a:fillRect/>
          </a:stretch>
        </p:blipFill>
        <p:spPr>
          <a:xfrm>
            <a:off x="861532" y="555492"/>
            <a:ext cx="9022245" cy="6302508"/>
          </a:xfrm>
        </p:spPr>
      </p:pic>
      <p:pic>
        <p:nvPicPr>
          <p:cNvPr id="6" name="Immagine 5">
            <a:extLst>
              <a:ext uri="{FF2B5EF4-FFF2-40B4-BE49-F238E27FC236}">
                <a16:creationId xmlns:a16="http://schemas.microsoft.com/office/drawing/2014/main" id="{322B7243-6A52-719C-18F5-4A21F4DACEB5}"/>
              </a:ext>
            </a:extLst>
          </p:cNvPr>
          <p:cNvPicPr>
            <a:picLocks noChangeAspect="1"/>
          </p:cNvPicPr>
          <p:nvPr/>
        </p:nvPicPr>
        <p:blipFill>
          <a:blip r:embed="rId3"/>
          <a:stretch>
            <a:fillRect/>
          </a:stretch>
        </p:blipFill>
        <p:spPr>
          <a:xfrm>
            <a:off x="9787418" y="465913"/>
            <a:ext cx="1943100" cy="546100"/>
          </a:xfrm>
          <a:prstGeom prst="rect">
            <a:avLst/>
          </a:prstGeom>
        </p:spPr>
      </p:pic>
    </p:spTree>
    <p:extLst>
      <p:ext uri="{BB962C8B-B14F-4D97-AF65-F5344CB8AC3E}">
        <p14:creationId xmlns:p14="http://schemas.microsoft.com/office/powerpoint/2010/main" val="3160003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descr="Immagine che contiene testo, schermata, numero, Carattere&#10;&#10;Il contenuto generato dall'IA potrebbe non essere corretto.">
            <a:extLst>
              <a:ext uri="{FF2B5EF4-FFF2-40B4-BE49-F238E27FC236}">
                <a16:creationId xmlns:a16="http://schemas.microsoft.com/office/drawing/2014/main" id="{64955664-9AC1-032A-B949-1FAF9012C681}"/>
              </a:ext>
            </a:extLst>
          </p:cNvPr>
          <p:cNvPicPr>
            <a:picLocks noGrp="1" noChangeAspect="1"/>
          </p:cNvPicPr>
          <p:nvPr>
            <p:ph idx="1"/>
          </p:nvPr>
        </p:nvPicPr>
        <p:blipFill>
          <a:blip r:embed="rId2"/>
          <a:stretch>
            <a:fillRect/>
          </a:stretch>
        </p:blipFill>
        <p:spPr>
          <a:xfrm>
            <a:off x="1333500" y="98348"/>
            <a:ext cx="8546774" cy="6661304"/>
          </a:xfrm>
        </p:spPr>
      </p:pic>
      <p:pic>
        <p:nvPicPr>
          <p:cNvPr id="8" name="Immagine 7">
            <a:extLst>
              <a:ext uri="{FF2B5EF4-FFF2-40B4-BE49-F238E27FC236}">
                <a16:creationId xmlns:a16="http://schemas.microsoft.com/office/drawing/2014/main" id="{41DA23C1-34B6-7F6B-D97D-9FABAEDB8423}"/>
              </a:ext>
            </a:extLst>
          </p:cNvPr>
          <p:cNvPicPr>
            <a:picLocks noChangeAspect="1"/>
          </p:cNvPicPr>
          <p:nvPr/>
        </p:nvPicPr>
        <p:blipFill>
          <a:blip r:embed="rId3"/>
          <a:stretch>
            <a:fillRect/>
          </a:stretch>
        </p:blipFill>
        <p:spPr>
          <a:xfrm>
            <a:off x="9880274" y="504013"/>
            <a:ext cx="1943100" cy="546100"/>
          </a:xfrm>
          <a:prstGeom prst="rect">
            <a:avLst/>
          </a:prstGeom>
        </p:spPr>
      </p:pic>
    </p:spTree>
    <p:extLst>
      <p:ext uri="{BB962C8B-B14F-4D97-AF65-F5344CB8AC3E}">
        <p14:creationId xmlns:p14="http://schemas.microsoft.com/office/powerpoint/2010/main" val="3844543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3BA409-E0FB-5250-171C-2FD37F6F5AB0}"/>
              </a:ext>
            </a:extLst>
          </p:cNvPr>
          <p:cNvSpPr>
            <a:spLocks noGrp="1"/>
          </p:cNvSpPr>
          <p:nvPr>
            <p:ph type="title"/>
          </p:nvPr>
        </p:nvSpPr>
        <p:spPr/>
        <p:txBody>
          <a:bodyPr/>
          <a:lstStyle/>
          <a:p>
            <a:r>
              <a:rPr lang="it-IT" dirty="0"/>
              <a:t>Lista Documenti classificazione Italiana</a:t>
            </a:r>
          </a:p>
        </p:txBody>
      </p:sp>
      <p:sp>
        <p:nvSpPr>
          <p:cNvPr id="3" name="Segnaposto contenuto 2">
            <a:extLst>
              <a:ext uri="{FF2B5EF4-FFF2-40B4-BE49-F238E27FC236}">
                <a16:creationId xmlns:a16="http://schemas.microsoft.com/office/drawing/2014/main" id="{1B14726A-0883-4A32-253D-814710A52968}"/>
              </a:ext>
            </a:extLst>
          </p:cNvPr>
          <p:cNvSpPr>
            <a:spLocks noGrp="1"/>
          </p:cNvSpPr>
          <p:nvPr>
            <p:ph idx="1"/>
          </p:nvPr>
        </p:nvSpPr>
        <p:spPr>
          <a:xfrm>
            <a:off x="838200" y="1825625"/>
            <a:ext cx="10515600" cy="4075888"/>
          </a:xfrm>
        </p:spPr>
        <p:txBody>
          <a:bodyPr/>
          <a:lstStyle/>
          <a:p>
            <a:r>
              <a:rPr lang="it-IT" dirty="0"/>
              <a:t>Tessera Federazione e documento di riconoscimento</a:t>
            </a:r>
          </a:p>
          <a:p>
            <a:r>
              <a:rPr lang="it-IT" dirty="0"/>
              <a:t>Documenti/referti recenti (6-12 mesi) </a:t>
            </a:r>
          </a:p>
          <a:p>
            <a:r>
              <a:rPr lang="it-IT" dirty="0"/>
              <a:t>Emessi da: Azienda ospedaliera, Istituto di Ricerca, Ambulatori SSN</a:t>
            </a:r>
          </a:p>
          <a:p>
            <a:pPr marL="0" indent="0">
              <a:buNone/>
            </a:pPr>
            <a:r>
              <a:rPr lang="it-IT" u="sng" dirty="0"/>
              <a:t>Attenzione non sono valevoli: </a:t>
            </a:r>
          </a:p>
          <a:p>
            <a:pPr marL="0" indent="0">
              <a:buNone/>
            </a:pPr>
            <a:r>
              <a:rPr lang="it-IT" dirty="0"/>
              <a:t>certificati di invalidità, documenti 104, ambulatori e specialisti privati, perizie legali</a:t>
            </a:r>
          </a:p>
        </p:txBody>
      </p:sp>
      <p:pic>
        <p:nvPicPr>
          <p:cNvPr id="4" name="Immagine 3">
            <a:extLst>
              <a:ext uri="{FF2B5EF4-FFF2-40B4-BE49-F238E27FC236}">
                <a16:creationId xmlns:a16="http://schemas.microsoft.com/office/drawing/2014/main" id="{0218B3FC-AB11-F590-3805-17DFB00F439E}"/>
              </a:ext>
            </a:extLst>
          </p:cNvPr>
          <p:cNvPicPr>
            <a:picLocks noChangeAspect="1"/>
          </p:cNvPicPr>
          <p:nvPr/>
        </p:nvPicPr>
        <p:blipFill>
          <a:blip r:embed="rId2"/>
          <a:stretch>
            <a:fillRect/>
          </a:stretch>
        </p:blipFill>
        <p:spPr>
          <a:xfrm>
            <a:off x="474182" y="5901513"/>
            <a:ext cx="1943100" cy="546100"/>
          </a:xfrm>
          <a:prstGeom prst="rect">
            <a:avLst/>
          </a:prstGeom>
        </p:spPr>
      </p:pic>
    </p:spTree>
    <p:extLst>
      <p:ext uri="{BB962C8B-B14F-4D97-AF65-F5344CB8AC3E}">
        <p14:creationId xmlns:p14="http://schemas.microsoft.com/office/powerpoint/2010/main" val="1618387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722EB4-33FD-0763-69A2-1C1DDC1F3918}"/>
              </a:ext>
            </a:extLst>
          </p:cNvPr>
          <p:cNvSpPr>
            <a:spLocks noGrp="1"/>
          </p:cNvSpPr>
          <p:nvPr>
            <p:ph type="title"/>
          </p:nvPr>
        </p:nvSpPr>
        <p:spPr/>
        <p:txBody>
          <a:bodyPr/>
          <a:lstStyle/>
          <a:p>
            <a:r>
              <a:rPr lang="it-IT" dirty="0"/>
              <a:t>MDF e MRR</a:t>
            </a:r>
          </a:p>
        </p:txBody>
      </p:sp>
      <p:sp>
        <p:nvSpPr>
          <p:cNvPr id="3" name="Segnaposto contenuto 2">
            <a:extLst>
              <a:ext uri="{FF2B5EF4-FFF2-40B4-BE49-F238E27FC236}">
                <a16:creationId xmlns:a16="http://schemas.microsoft.com/office/drawing/2014/main" id="{08F10A37-7F77-3F6A-C19D-63AA8D77BBB4}"/>
              </a:ext>
            </a:extLst>
          </p:cNvPr>
          <p:cNvSpPr>
            <a:spLocks noGrp="1"/>
          </p:cNvSpPr>
          <p:nvPr>
            <p:ph idx="1"/>
          </p:nvPr>
        </p:nvSpPr>
        <p:spPr>
          <a:xfrm>
            <a:off x="723900" y="1825625"/>
            <a:ext cx="10629900" cy="4308475"/>
          </a:xfrm>
        </p:spPr>
        <p:txBody>
          <a:bodyPr/>
          <a:lstStyle/>
          <a:p>
            <a:r>
              <a:rPr lang="it-IT" dirty="0">
                <a:hlinkClick r:id="rId2"/>
              </a:rPr>
              <a:t>https://www.federciclismo.it/paraciclismo/le-classificazioni/modulistica-classificazioni-internazionali-uci/</a:t>
            </a:r>
            <a:endParaRPr lang="it-IT" dirty="0"/>
          </a:p>
          <a:p>
            <a:pPr algn="just"/>
            <a:endParaRPr lang="it-IT" dirty="0"/>
          </a:p>
          <a:p>
            <a:pPr marL="0" indent="0" algn="just">
              <a:buNone/>
            </a:pPr>
            <a:r>
              <a:rPr lang="it-IT" dirty="0"/>
              <a:t>Gli atleti che vogliono essere classificati a livello internazionale per la prima volta devono presentare modulo MDF</a:t>
            </a:r>
          </a:p>
          <a:p>
            <a:pPr marL="0" indent="0" algn="just">
              <a:buNone/>
            </a:pPr>
            <a:endParaRPr lang="it-IT" dirty="0"/>
          </a:p>
          <a:p>
            <a:pPr marL="0" indent="0" algn="just">
              <a:buNone/>
            </a:pPr>
            <a:r>
              <a:rPr lang="it-IT" dirty="0"/>
              <a:t>Gli atleti già classificati internazionalmente che vogliono presentare una condizione medica da rivedere devono presentare il modulo MRR</a:t>
            </a:r>
          </a:p>
        </p:txBody>
      </p:sp>
      <p:pic>
        <p:nvPicPr>
          <p:cNvPr id="4" name="Immagine 3">
            <a:extLst>
              <a:ext uri="{FF2B5EF4-FFF2-40B4-BE49-F238E27FC236}">
                <a16:creationId xmlns:a16="http://schemas.microsoft.com/office/drawing/2014/main" id="{7ABA6F82-6C0B-BEBF-023F-C15A9C8CC328}"/>
              </a:ext>
            </a:extLst>
          </p:cNvPr>
          <p:cNvPicPr>
            <a:picLocks noChangeAspect="1"/>
          </p:cNvPicPr>
          <p:nvPr/>
        </p:nvPicPr>
        <p:blipFill>
          <a:blip r:embed="rId3"/>
          <a:stretch>
            <a:fillRect/>
          </a:stretch>
        </p:blipFill>
        <p:spPr>
          <a:xfrm>
            <a:off x="9922982" y="450850"/>
            <a:ext cx="1943100" cy="546100"/>
          </a:xfrm>
          <a:prstGeom prst="rect">
            <a:avLst/>
          </a:prstGeom>
        </p:spPr>
      </p:pic>
    </p:spTree>
    <p:extLst>
      <p:ext uri="{BB962C8B-B14F-4D97-AF65-F5344CB8AC3E}">
        <p14:creationId xmlns:p14="http://schemas.microsoft.com/office/powerpoint/2010/main" val="1478064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24FE5B-329E-FDE5-1015-C8458BEC6ED8}"/>
              </a:ext>
            </a:extLst>
          </p:cNvPr>
          <p:cNvSpPr>
            <a:spLocks noGrp="1"/>
          </p:cNvSpPr>
          <p:nvPr>
            <p:ph type="title"/>
          </p:nvPr>
        </p:nvSpPr>
        <p:spPr/>
        <p:txBody>
          <a:bodyPr/>
          <a:lstStyle/>
          <a:p>
            <a:r>
              <a:rPr lang="it-IT" dirty="0"/>
              <a:t>MDF – </a:t>
            </a:r>
            <a:r>
              <a:rPr lang="it-IT" dirty="0" err="1"/>
              <a:t>Medical</a:t>
            </a:r>
            <a:r>
              <a:rPr lang="it-IT" dirty="0"/>
              <a:t> </a:t>
            </a:r>
            <a:r>
              <a:rPr lang="it-IT" dirty="0" err="1"/>
              <a:t>Diagnostic</a:t>
            </a:r>
            <a:r>
              <a:rPr lang="it-IT" dirty="0"/>
              <a:t> Form </a:t>
            </a:r>
          </a:p>
        </p:txBody>
      </p:sp>
      <p:sp>
        <p:nvSpPr>
          <p:cNvPr id="3" name="Segnaposto contenuto 2">
            <a:extLst>
              <a:ext uri="{FF2B5EF4-FFF2-40B4-BE49-F238E27FC236}">
                <a16:creationId xmlns:a16="http://schemas.microsoft.com/office/drawing/2014/main" id="{55895763-C6F9-29A2-76CE-045F099B43D4}"/>
              </a:ext>
            </a:extLst>
          </p:cNvPr>
          <p:cNvSpPr>
            <a:spLocks noGrp="1"/>
          </p:cNvSpPr>
          <p:nvPr>
            <p:ph idx="1"/>
          </p:nvPr>
        </p:nvSpPr>
        <p:spPr/>
        <p:txBody>
          <a:bodyPr/>
          <a:lstStyle/>
          <a:p>
            <a:pPr algn="just"/>
            <a:r>
              <a:rPr lang="it-IT" dirty="0"/>
              <a:t>Documento redatto in inglese (livello base)</a:t>
            </a:r>
          </a:p>
          <a:p>
            <a:pPr algn="just"/>
            <a:r>
              <a:rPr lang="it-IT" dirty="0"/>
              <a:t>Minimo 30gg prima della chiusura iscrizioni caricamento documenti in PCSAS. Tempo utile per verifica dei documenti dai classificatori internazionali e richiedere eventuali integrazioni.</a:t>
            </a:r>
          </a:p>
          <a:p>
            <a:pPr algn="just"/>
            <a:r>
              <a:rPr lang="it-IT" dirty="0"/>
              <a:t>Ulteriori documenti a supporto vanno presentati/caricati su piattaforma PCSAS tramite la Federazione come ad esempio risonanze magnetiche, esami radiologici ecc. (con refertazione in inglese) </a:t>
            </a:r>
          </a:p>
        </p:txBody>
      </p:sp>
      <p:pic>
        <p:nvPicPr>
          <p:cNvPr id="4" name="Immagine 3">
            <a:extLst>
              <a:ext uri="{FF2B5EF4-FFF2-40B4-BE49-F238E27FC236}">
                <a16:creationId xmlns:a16="http://schemas.microsoft.com/office/drawing/2014/main" id="{406E2184-29B6-F01C-B66A-C6331443C1FD}"/>
              </a:ext>
            </a:extLst>
          </p:cNvPr>
          <p:cNvPicPr>
            <a:picLocks noChangeAspect="1"/>
          </p:cNvPicPr>
          <p:nvPr/>
        </p:nvPicPr>
        <p:blipFill>
          <a:blip r:embed="rId2"/>
          <a:stretch>
            <a:fillRect/>
          </a:stretch>
        </p:blipFill>
        <p:spPr>
          <a:xfrm>
            <a:off x="474182" y="5901513"/>
            <a:ext cx="1943100" cy="546100"/>
          </a:xfrm>
          <a:prstGeom prst="rect">
            <a:avLst/>
          </a:prstGeom>
        </p:spPr>
      </p:pic>
    </p:spTree>
    <p:extLst>
      <p:ext uri="{BB962C8B-B14F-4D97-AF65-F5344CB8AC3E}">
        <p14:creationId xmlns:p14="http://schemas.microsoft.com/office/powerpoint/2010/main" val="1243588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21B93A-0956-A1EA-F4CC-66A208E6C151}"/>
              </a:ext>
            </a:extLst>
          </p:cNvPr>
          <p:cNvSpPr>
            <a:spLocks noGrp="1"/>
          </p:cNvSpPr>
          <p:nvPr>
            <p:ph type="title"/>
          </p:nvPr>
        </p:nvSpPr>
        <p:spPr>
          <a:xfrm>
            <a:off x="1155700" y="390525"/>
            <a:ext cx="10515600" cy="1325563"/>
          </a:xfrm>
        </p:spPr>
        <p:txBody>
          <a:bodyPr/>
          <a:lstStyle/>
          <a:p>
            <a:r>
              <a:rPr lang="it-IT" dirty="0"/>
              <a:t>MRR – </a:t>
            </a:r>
            <a:r>
              <a:rPr lang="it-IT" dirty="0" err="1"/>
              <a:t>Medical</a:t>
            </a:r>
            <a:r>
              <a:rPr lang="it-IT" dirty="0"/>
              <a:t> Review </a:t>
            </a:r>
            <a:r>
              <a:rPr lang="it-IT" dirty="0" err="1"/>
              <a:t>Request</a:t>
            </a:r>
            <a:endParaRPr lang="it-IT" dirty="0"/>
          </a:p>
        </p:txBody>
      </p:sp>
      <p:sp>
        <p:nvSpPr>
          <p:cNvPr id="3" name="Segnaposto contenuto 2">
            <a:extLst>
              <a:ext uri="{FF2B5EF4-FFF2-40B4-BE49-F238E27FC236}">
                <a16:creationId xmlns:a16="http://schemas.microsoft.com/office/drawing/2014/main" id="{F3F7590F-6EAE-3A71-AFCA-8DDDD7AC05A3}"/>
              </a:ext>
            </a:extLst>
          </p:cNvPr>
          <p:cNvSpPr>
            <a:spLocks noGrp="1"/>
          </p:cNvSpPr>
          <p:nvPr>
            <p:ph idx="1"/>
          </p:nvPr>
        </p:nvSpPr>
        <p:spPr>
          <a:xfrm>
            <a:off x="1155700" y="1825625"/>
            <a:ext cx="10198100" cy="3762375"/>
          </a:xfrm>
        </p:spPr>
        <p:txBody>
          <a:bodyPr>
            <a:normAutofit fontScale="92500" lnSpcReduction="20000"/>
          </a:bodyPr>
          <a:lstStyle/>
          <a:p>
            <a:pPr marL="0" indent="0">
              <a:buNone/>
            </a:pPr>
            <a:r>
              <a:rPr lang="it-IT" dirty="0"/>
              <a:t>Atleti con status </a:t>
            </a:r>
            <a:r>
              <a:rPr lang="it-IT" dirty="0" err="1"/>
              <a:t>Confirmed</a:t>
            </a:r>
            <a:r>
              <a:rPr lang="it-IT" dirty="0"/>
              <a:t> o </a:t>
            </a:r>
            <a:r>
              <a:rPr lang="it-IT" dirty="0" err="1"/>
              <a:t>Fixed</a:t>
            </a:r>
            <a:r>
              <a:rPr lang="it-IT" dirty="0"/>
              <a:t> Date Review </a:t>
            </a:r>
          </a:p>
          <a:p>
            <a:pPr marL="0" indent="0">
              <a:buNone/>
            </a:pPr>
            <a:r>
              <a:rPr lang="it-IT" dirty="0"/>
              <a:t>Viene richiesta questa valutazione in 3 casi:</a:t>
            </a:r>
          </a:p>
          <a:p>
            <a:pPr>
              <a:buFontTx/>
              <a:buChar char="-"/>
            </a:pPr>
            <a:r>
              <a:rPr lang="it-IT" dirty="0"/>
              <a:t>Progressione del deficit</a:t>
            </a:r>
          </a:p>
          <a:p>
            <a:pPr>
              <a:buFontTx/>
              <a:buChar char="-"/>
            </a:pPr>
            <a:r>
              <a:rPr lang="it-IT" dirty="0"/>
              <a:t>Comparsa altro deficit</a:t>
            </a:r>
          </a:p>
          <a:p>
            <a:pPr>
              <a:buFontTx/>
              <a:buChar char="-"/>
            </a:pPr>
            <a:r>
              <a:rPr lang="it-IT" dirty="0"/>
              <a:t>Peggioramento del deficit conseguente ad altri interventi </a:t>
            </a:r>
          </a:p>
          <a:p>
            <a:pPr marL="0" indent="0">
              <a:buNone/>
            </a:pPr>
            <a:r>
              <a:rPr lang="it-IT" dirty="0"/>
              <a:t>Presentazione documenti minimo 90gg prima della competizione</a:t>
            </a:r>
          </a:p>
          <a:p>
            <a:pPr marL="0" indent="0">
              <a:buNone/>
            </a:pPr>
            <a:endParaRPr lang="it-IT" dirty="0"/>
          </a:p>
          <a:p>
            <a:pPr marL="0" indent="0">
              <a:buNone/>
            </a:pPr>
            <a:r>
              <a:rPr lang="it-IT" dirty="0"/>
              <a:t>Serve per cambio classe se confermato o per essere rivisti prima dell’eventuale FDR</a:t>
            </a:r>
          </a:p>
        </p:txBody>
      </p:sp>
      <p:pic>
        <p:nvPicPr>
          <p:cNvPr id="4" name="Immagine 3">
            <a:extLst>
              <a:ext uri="{FF2B5EF4-FFF2-40B4-BE49-F238E27FC236}">
                <a16:creationId xmlns:a16="http://schemas.microsoft.com/office/drawing/2014/main" id="{4A265781-BA53-8525-4E5F-2942E9228CE0}"/>
              </a:ext>
            </a:extLst>
          </p:cNvPr>
          <p:cNvPicPr>
            <a:picLocks noChangeAspect="1"/>
          </p:cNvPicPr>
          <p:nvPr/>
        </p:nvPicPr>
        <p:blipFill>
          <a:blip r:embed="rId2"/>
          <a:stretch>
            <a:fillRect/>
          </a:stretch>
        </p:blipFill>
        <p:spPr>
          <a:xfrm>
            <a:off x="474182" y="5901513"/>
            <a:ext cx="1943100" cy="546100"/>
          </a:xfrm>
          <a:prstGeom prst="rect">
            <a:avLst/>
          </a:prstGeom>
        </p:spPr>
      </p:pic>
    </p:spTree>
    <p:extLst>
      <p:ext uri="{BB962C8B-B14F-4D97-AF65-F5344CB8AC3E}">
        <p14:creationId xmlns:p14="http://schemas.microsoft.com/office/powerpoint/2010/main" val="2048341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8E03E4-8A27-D124-F14B-457711B93EB0}"/>
              </a:ext>
            </a:extLst>
          </p:cNvPr>
          <p:cNvSpPr>
            <a:spLocks noGrp="1"/>
          </p:cNvSpPr>
          <p:nvPr>
            <p:ph type="title"/>
          </p:nvPr>
        </p:nvSpPr>
        <p:spPr>
          <a:xfrm>
            <a:off x="838200" y="947737"/>
            <a:ext cx="10515600" cy="1325563"/>
          </a:xfrm>
        </p:spPr>
        <p:txBody>
          <a:bodyPr>
            <a:normAutofit fontScale="90000"/>
          </a:bodyPr>
          <a:lstStyle/>
          <a:p>
            <a:r>
              <a:rPr lang="it-IT" sz="4000" dirty="0"/>
              <a:t>Supporto società e atleti con pareri tramite Federazione</a:t>
            </a:r>
            <a:br>
              <a:rPr lang="it-IT" dirty="0"/>
            </a:br>
            <a:endParaRPr lang="it-IT" dirty="0"/>
          </a:p>
        </p:txBody>
      </p:sp>
      <p:sp>
        <p:nvSpPr>
          <p:cNvPr id="3" name="Segnaposto contenuto 2">
            <a:extLst>
              <a:ext uri="{FF2B5EF4-FFF2-40B4-BE49-F238E27FC236}">
                <a16:creationId xmlns:a16="http://schemas.microsoft.com/office/drawing/2014/main" id="{B55EA5BF-BAFB-D933-9A78-15179BBD6BFE}"/>
              </a:ext>
            </a:extLst>
          </p:cNvPr>
          <p:cNvSpPr>
            <a:spLocks noGrp="1"/>
          </p:cNvSpPr>
          <p:nvPr>
            <p:ph idx="1"/>
          </p:nvPr>
        </p:nvSpPr>
        <p:spPr>
          <a:xfrm>
            <a:off x="838200" y="2176499"/>
            <a:ext cx="10515600" cy="4351338"/>
          </a:xfrm>
        </p:spPr>
        <p:txBody>
          <a:bodyPr/>
          <a:lstStyle/>
          <a:p>
            <a:pPr marL="0" indent="0">
              <a:buNone/>
            </a:pPr>
            <a:r>
              <a:rPr lang="it-IT" dirty="0"/>
              <a:t>A titolo informativo/divulgativo tramite la mail della Federazione:</a:t>
            </a:r>
          </a:p>
          <a:p>
            <a:pPr marL="0" indent="0">
              <a:buNone/>
            </a:pPr>
            <a:r>
              <a:rPr lang="it-IT" dirty="0">
                <a:hlinkClick r:id="rId2"/>
              </a:rPr>
              <a:t>paralimpico@federciclismo.it</a:t>
            </a:r>
            <a:endParaRPr lang="it-IT" dirty="0"/>
          </a:p>
          <a:p>
            <a:pPr marL="0" indent="0">
              <a:buNone/>
            </a:pPr>
            <a:endParaRPr lang="it-IT" dirty="0"/>
          </a:p>
          <a:p>
            <a:pPr marL="0" indent="0" algn="just">
              <a:buNone/>
            </a:pPr>
            <a:r>
              <a:rPr lang="it-IT" dirty="0"/>
              <a:t>Si possono chiedere pareri e informazioni per le visite di classificazione nazionale come ad esempio che tipologia di documenti presentare; vedi traduzione paragrafo 16.5.001-2-3</a:t>
            </a:r>
          </a:p>
        </p:txBody>
      </p:sp>
      <p:pic>
        <p:nvPicPr>
          <p:cNvPr id="4" name="Immagine 3">
            <a:extLst>
              <a:ext uri="{FF2B5EF4-FFF2-40B4-BE49-F238E27FC236}">
                <a16:creationId xmlns:a16="http://schemas.microsoft.com/office/drawing/2014/main" id="{48EFFB15-EFBE-F734-B7DD-9CF9EE615C27}"/>
              </a:ext>
            </a:extLst>
          </p:cNvPr>
          <p:cNvPicPr>
            <a:picLocks noChangeAspect="1"/>
          </p:cNvPicPr>
          <p:nvPr/>
        </p:nvPicPr>
        <p:blipFill>
          <a:blip r:embed="rId3"/>
          <a:stretch>
            <a:fillRect/>
          </a:stretch>
        </p:blipFill>
        <p:spPr>
          <a:xfrm>
            <a:off x="474182" y="5901513"/>
            <a:ext cx="1943100" cy="546100"/>
          </a:xfrm>
          <a:prstGeom prst="rect">
            <a:avLst/>
          </a:prstGeom>
        </p:spPr>
      </p:pic>
    </p:spTree>
    <p:extLst>
      <p:ext uri="{BB962C8B-B14F-4D97-AF65-F5344CB8AC3E}">
        <p14:creationId xmlns:p14="http://schemas.microsoft.com/office/powerpoint/2010/main" val="3364404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C67DAE-2329-0499-CB80-268E59BA8F80}"/>
              </a:ext>
            </a:extLst>
          </p:cNvPr>
          <p:cNvSpPr>
            <a:spLocks noGrp="1"/>
          </p:cNvSpPr>
          <p:nvPr>
            <p:ph type="title"/>
          </p:nvPr>
        </p:nvSpPr>
        <p:spPr>
          <a:xfrm>
            <a:off x="1163380" y="3079307"/>
            <a:ext cx="10139620" cy="1665694"/>
          </a:xfrm>
        </p:spPr>
        <p:txBody>
          <a:bodyPr>
            <a:normAutofit fontScale="90000"/>
          </a:bodyPr>
          <a:lstStyle/>
          <a:p>
            <a:r>
              <a:rPr lang="it-IT" sz="3200" dirty="0">
                <a:hlinkClick r:id="rId2"/>
              </a:rPr>
              <a:t>https://assets.ctfassets.net/761l7gh5x5an/7rzDhkUImAS4p6sviAxQxW/20e2ff66d735cfebc716a8bc46057e6f/2026_Sport_Class_H3-4_nations.pdf</a:t>
            </a:r>
            <a:br>
              <a:rPr lang="it-IT" sz="3200" dirty="0"/>
            </a:br>
            <a:endParaRPr lang="it-IT" sz="3200" dirty="0"/>
          </a:p>
        </p:txBody>
      </p:sp>
      <p:sp>
        <p:nvSpPr>
          <p:cNvPr id="3" name="Segnaposto contenuto 2">
            <a:extLst>
              <a:ext uri="{FF2B5EF4-FFF2-40B4-BE49-F238E27FC236}">
                <a16:creationId xmlns:a16="http://schemas.microsoft.com/office/drawing/2014/main" id="{94828538-EDCD-F76D-2B85-D1C8314DD2ED}"/>
              </a:ext>
            </a:extLst>
          </p:cNvPr>
          <p:cNvSpPr>
            <a:spLocks noGrp="1"/>
          </p:cNvSpPr>
          <p:nvPr>
            <p:ph idx="1"/>
          </p:nvPr>
        </p:nvSpPr>
        <p:spPr>
          <a:xfrm>
            <a:off x="1163380" y="1075365"/>
            <a:ext cx="10515600" cy="1425686"/>
          </a:xfrm>
        </p:spPr>
        <p:txBody>
          <a:bodyPr>
            <a:normAutofit fontScale="92500" lnSpcReduction="20000"/>
          </a:bodyPr>
          <a:lstStyle/>
          <a:p>
            <a:pPr marL="0" indent="0">
              <a:buNone/>
            </a:pPr>
            <a:r>
              <a:rPr lang="it-IT" sz="3200" dirty="0"/>
              <a:t>Proposta di cambio regole classi H3 H4 e H5</a:t>
            </a:r>
          </a:p>
          <a:p>
            <a:pPr marL="0" indent="0">
              <a:buNone/>
            </a:pPr>
            <a:r>
              <a:rPr lang="it-IT" sz="3200" dirty="0"/>
              <a:t>Valevole dal 01.01.26</a:t>
            </a:r>
          </a:p>
          <a:p>
            <a:pPr marL="0" indent="0">
              <a:buNone/>
            </a:pPr>
            <a:r>
              <a:rPr lang="it-IT" sz="3200" b="1" u="sng" dirty="0"/>
              <a:t>In attesa di conferma e attuazione</a:t>
            </a:r>
          </a:p>
          <a:p>
            <a:pPr marL="0" indent="0">
              <a:buNone/>
            </a:pPr>
            <a:endParaRPr lang="it-IT" sz="3200" dirty="0"/>
          </a:p>
        </p:txBody>
      </p:sp>
      <p:pic>
        <p:nvPicPr>
          <p:cNvPr id="4" name="Immagine 3">
            <a:extLst>
              <a:ext uri="{FF2B5EF4-FFF2-40B4-BE49-F238E27FC236}">
                <a16:creationId xmlns:a16="http://schemas.microsoft.com/office/drawing/2014/main" id="{A792C54D-FD61-89B9-7677-65F0A926C5BA}"/>
              </a:ext>
            </a:extLst>
          </p:cNvPr>
          <p:cNvPicPr>
            <a:picLocks noChangeAspect="1"/>
          </p:cNvPicPr>
          <p:nvPr/>
        </p:nvPicPr>
        <p:blipFill>
          <a:blip r:embed="rId3"/>
          <a:stretch>
            <a:fillRect/>
          </a:stretch>
        </p:blipFill>
        <p:spPr>
          <a:xfrm>
            <a:off x="474182" y="5901513"/>
            <a:ext cx="1943100" cy="546100"/>
          </a:xfrm>
          <a:prstGeom prst="rect">
            <a:avLst/>
          </a:prstGeom>
        </p:spPr>
      </p:pic>
    </p:spTree>
    <p:extLst>
      <p:ext uri="{BB962C8B-B14F-4D97-AF65-F5344CB8AC3E}">
        <p14:creationId xmlns:p14="http://schemas.microsoft.com/office/powerpoint/2010/main" val="3710249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descr="Immagine che contiene testo, Carattere, schermata, documento&#10;&#10;Il contenuto generato dall'IA potrebbe non essere corretto.">
            <a:extLst>
              <a:ext uri="{FF2B5EF4-FFF2-40B4-BE49-F238E27FC236}">
                <a16:creationId xmlns:a16="http://schemas.microsoft.com/office/drawing/2014/main" id="{BCD4E932-54D9-A5DF-2F3E-BDEB84E6D54F}"/>
              </a:ext>
            </a:extLst>
          </p:cNvPr>
          <p:cNvPicPr>
            <a:picLocks noGrp="1" noChangeAspect="1"/>
          </p:cNvPicPr>
          <p:nvPr>
            <p:ph idx="1"/>
          </p:nvPr>
        </p:nvPicPr>
        <p:blipFill>
          <a:blip r:embed="rId2"/>
          <a:stretch>
            <a:fillRect/>
          </a:stretch>
        </p:blipFill>
        <p:spPr>
          <a:xfrm>
            <a:off x="740187" y="822363"/>
            <a:ext cx="9388879" cy="5516563"/>
          </a:xfrm>
        </p:spPr>
      </p:pic>
      <p:pic>
        <p:nvPicPr>
          <p:cNvPr id="6" name="Immagine 5">
            <a:extLst>
              <a:ext uri="{FF2B5EF4-FFF2-40B4-BE49-F238E27FC236}">
                <a16:creationId xmlns:a16="http://schemas.microsoft.com/office/drawing/2014/main" id="{4D054286-3FA9-D0C7-C98B-5F31EAB76620}"/>
              </a:ext>
            </a:extLst>
          </p:cNvPr>
          <p:cNvPicPr>
            <a:picLocks noChangeAspect="1"/>
          </p:cNvPicPr>
          <p:nvPr/>
        </p:nvPicPr>
        <p:blipFill>
          <a:blip r:embed="rId3"/>
          <a:stretch>
            <a:fillRect/>
          </a:stretch>
        </p:blipFill>
        <p:spPr>
          <a:xfrm>
            <a:off x="9875395" y="276263"/>
            <a:ext cx="1943100" cy="546100"/>
          </a:xfrm>
          <a:prstGeom prst="rect">
            <a:avLst/>
          </a:prstGeom>
        </p:spPr>
      </p:pic>
    </p:spTree>
    <p:extLst>
      <p:ext uri="{BB962C8B-B14F-4D97-AF65-F5344CB8AC3E}">
        <p14:creationId xmlns:p14="http://schemas.microsoft.com/office/powerpoint/2010/main" val="1444941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descr="Immagine che contiene testo, Carattere, schermata, documento&#10;&#10;Il contenuto generato dall'IA potrebbe non essere corretto.">
            <a:extLst>
              <a:ext uri="{FF2B5EF4-FFF2-40B4-BE49-F238E27FC236}">
                <a16:creationId xmlns:a16="http://schemas.microsoft.com/office/drawing/2014/main" id="{095ED407-763F-2B8E-532B-24B558E5868B}"/>
              </a:ext>
            </a:extLst>
          </p:cNvPr>
          <p:cNvPicPr>
            <a:picLocks noGrp="1" noChangeAspect="1"/>
          </p:cNvPicPr>
          <p:nvPr>
            <p:ph idx="1"/>
          </p:nvPr>
        </p:nvPicPr>
        <p:blipFill>
          <a:blip r:embed="rId2"/>
          <a:stretch>
            <a:fillRect/>
          </a:stretch>
        </p:blipFill>
        <p:spPr>
          <a:xfrm>
            <a:off x="590733" y="1109267"/>
            <a:ext cx="9386262" cy="5732858"/>
          </a:xfrm>
        </p:spPr>
      </p:pic>
      <p:pic>
        <p:nvPicPr>
          <p:cNvPr id="6" name="Immagine 5">
            <a:extLst>
              <a:ext uri="{FF2B5EF4-FFF2-40B4-BE49-F238E27FC236}">
                <a16:creationId xmlns:a16="http://schemas.microsoft.com/office/drawing/2014/main" id="{EE4FD7B9-4212-C249-D15A-ED83376558F3}"/>
              </a:ext>
            </a:extLst>
          </p:cNvPr>
          <p:cNvPicPr>
            <a:picLocks noChangeAspect="1"/>
          </p:cNvPicPr>
          <p:nvPr/>
        </p:nvPicPr>
        <p:blipFill>
          <a:blip r:embed="rId3"/>
          <a:stretch>
            <a:fillRect/>
          </a:stretch>
        </p:blipFill>
        <p:spPr>
          <a:xfrm>
            <a:off x="9976995" y="365125"/>
            <a:ext cx="1943100" cy="546100"/>
          </a:xfrm>
          <a:prstGeom prst="rect">
            <a:avLst/>
          </a:prstGeom>
        </p:spPr>
      </p:pic>
    </p:spTree>
    <p:extLst>
      <p:ext uri="{BB962C8B-B14F-4D97-AF65-F5344CB8AC3E}">
        <p14:creationId xmlns:p14="http://schemas.microsoft.com/office/powerpoint/2010/main" val="2292901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descr="Immagine che contiene testo, schermata, Carattere, documento&#10;&#10;Il contenuto generato dall'IA potrebbe non essere corretto.">
            <a:extLst>
              <a:ext uri="{FF2B5EF4-FFF2-40B4-BE49-F238E27FC236}">
                <a16:creationId xmlns:a16="http://schemas.microsoft.com/office/drawing/2014/main" id="{6F5B7595-992D-92B3-2576-798510EFAFD5}"/>
              </a:ext>
            </a:extLst>
          </p:cNvPr>
          <p:cNvPicPr>
            <a:picLocks noGrp="1" noChangeAspect="1"/>
          </p:cNvPicPr>
          <p:nvPr>
            <p:ph idx="1"/>
          </p:nvPr>
        </p:nvPicPr>
        <p:blipFill>
          <a:blip r:embed="rId2"/>
          <a:stretch>
            <a:fillRect/>
          </a:stretch>
        </p:blipFill>
        <p:spPr>
          <a:xfrm>
            <a:off x="795102" y="1168400"/>
            <a:ext cx="10096725" cy="5511799"/>
          </a:xfrm>
        </p:spPr>
      </p:pic>
      <p:pic>
        <p:nvPicPr>
          <p:cNvPr id="8" name="Immagine 7">
            <a:extLst>
              <a:ext uri="{FF2B5EF4-FFF2-40B4-BE49-F238E27FC236}">
                <a16:creationId xmlns:a16="http://schemas.microsoft.com/office/drawing/2014/main" id="{12216C52-AA93-D71D-A156-8B43D409292A}"/>
              </a:ext>
            </a:extLst>
          </p:cNvPr>
          <p:cNvPicPr>
            <a:picLocks noChangeAspect="1"/>
          </p:cNvPicPr>
          <p:nvPr/>
        </p:nvPicPr>
        <p:blipFill>
          <a:blip r:embed="rId3"/>
          <a:stretch>
            <a:fillRect/>
          </a:stretch>
        </p:blipFill>
        <p:spPr>
          <a:xfrm>
            <a:off x="10103995" y="481806"/>
            <a:ext cx="1943100" cy="546100"/>
          </a:xfrm>
          <a:prstGeom prst="rect">
            <a:avLst/>
          </a:prstGeom>
        </p:spPr>
      </p:pic>
    </p:spTree>
    <p:extLst>
      <p:ext uri="{BB962C8B-B14F-4D97-AF65-F5344CB8AC3E}">
        <p14:creationId xmlns:p14="http://schemas.microsoft.com/office/powerpoint/2010/main" val="1301500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741E1A-AE6D-3FB2-CC3B-DFE8A08E14AF}"/>
              </a:ext>
            </a:extLst>
          </p:cNvPr>
          <p:cNvSpPr>
            <a:spLocks noGrp="1"/>
          </p:cNvSpPr>
          <p:nvPr>
            <p:ph type="title"/>
          </p:nvPr>
        </p:nvSpPr>
        <p:spPr>
          <a:xfrm>
            <a:off x="3340100" y="2766218"/>
            <a:ext cx="10515600" cy="1325563"/>
          </a:xfrm>
        </p:spPr>
        <p:txBody>
          <a:bodyPr>
            <a:normAutofit fontScale="90000"/>
          </a:bodyPr>
          <a:lstStyle/>
          <a:p>
            <a:r>
              <a:rPr lang="it-IT" dirty="0"/>
              <a:t>Grazie dell’attenzione</a:t>
            </a:r>
            <a:br>
              <a:rPr lang="it-IT" dirty="0"/>
            </a:br>
            <a:br>
              <a:rPr lang="it-IT" dirty="0"/>
            </a:br>
            <a:endParaRPr lang="it-IT" dirty="0"/>
          </a:p>
        </p:txBody>
      </p:sp>
      <p:pic>
        <p:nvPicPr>
          <p:cNvPr id="4" name="Segnaposto contenuto 3">
            <a:extLst>
              <a:ext uri="{FF2B5EF4-FFF2-40B4-BE49-F238E27FC236}">
                <a16:creationId xmlns:a16="http://schemas.microsoft.com/office/drawing/2014/main" id="{4971CB37-80D0-1089-BF7A-9BF323EDDFF4}"/>
              </a:ext>
            </a:extLst>
          </p:cNvPr>
          <p:cNvPicPr>
            <a:picLocks noGrp="1" noChangeAspect="1"/>
          </p:cNvPicPr>
          <p:nvPr>
            <p:ph idx="1"/>
          </p:nvPr>
        </p:nvPicPr>
        <p:blipFill>
          <a:blip r:embed="rId2"/>
          <a:stretch>
            <a:fillRect/>
          </a:stretch>
        </p:blipFill>
        <p:spPr>
          <a:xfrm>
            <a:off x="4653056" y="3545681"/>
            <a:ext cx="1943100" cy="546100"/>
          </a:xfrm>
          <a:prstGeom prst="rect">
            <a:avLst/>
          </a:prstGeom>
        </p:spPr>
      </p:pic>
    </p:spTree>
    <p:extLst>
      <p:ext uri="{BB962C8B-B14F-4D97-AF65-F5344CB8AC3E}">
        <p14:creationId xmlns:p14="http://schemas.microsoft.com/office/powerpoint/2010/main" val="267520502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200081-6df9-47e5-9350-b428c3873a5b" xsi:nil="true"/>
    <lcf76f155ced4ddcb4097134ff3c332f xmlns="20923560-acd4-4ad6-8f02-c1d0bcb9669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BF6AFC525D2E744BA4BB448E172107F4" ma:contentTypeVersion="16" ma:contentTypeDescription="Creare un nuovo documento." ma:contentTypeScope="" ma:versionID="f6a9eb8ebdebbc42d37dbd46aafc4527">
  <xsd:schema xmlns:xsd="http://www.w3.org/2001/XMLSchema" xmlns:xs="http://www.w3.org/2001/XMLSchema" xmlns:p="http://schemas.microsoft.com/office/2006/metadata/properties" xmlns:ns2="20923560-acd4-4ad6-8f02-c1d0bcb96698" xmlns:ns3="d8200081-6df9-47e5-9350-b428c3873a5b" targetNamespace="http://schemas.microsoft.com/office/2006/metadata/properties" ma:root="true" ma:fieldsID="7e1a82c6741377a4d1b7af922eacbccb" ns2:_="" ns3:_="">
    <xsd:import namespace="20923560-acd4-4ad6-8f02-c1d0bcb96698"/>
    <xsd:import namespace="d8200081-6df9-47e5-9350-b428c3873a5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923560-acd4-4ad6-8f02-c1d0bcb9669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Tag immagine" ma:readOnly="false" ma:fieldId="{5cf76f15-5ced-4ddc-b409-7134ff3c332f}" ma:taxonomyMulti="true" ma:sspId="56148b47-a720-47ba-8615-728d3a20098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200081-6df9-47e5-9350-b428c3873a5b"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77004825-c478-4a3e-945d-ecc9a029863c}" ma:internalName="TaxCatchAll" ma:showField="CatchAllData" ma:web="d8200081-6df9-47e5-9350-b428c3873a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B7AD71-C82D-49A2-B133-37584F1A34FC}">
  <ds:schemaRefs>
    <ds:schemaRef ds:uri="http://schemas.microsoft.com/office/2006/metadata/properties"/>
    <ds:schemaRef ds:uri="http://schemas.microsoft.com/office/infopath/2007/PartnerControls"/>
    <ds:schemaRef ds:uri="d8200081-6df9-47e5-9350-b428c3873a5b"/>
    <ds:schemaRef ds:uri="20923560-acd4-4ad6-8f02-c1d0bcb96698"/>
  </ds:schemaRefs>
</ds:datastoreItem>
</file>

<file path=customXml/itemProps2.xml><?xml version="1.0" encoding="utf-8"?>
<ds:datastoreItem xmlns:ds="http://schemas.openxmlformats.org/officeDocument/2006/customXml" ds:itemID="{F3B972F0-771F-42DE-9F18-D1780B262A66}">
  <ds:schemaRefs>
    <ds:schemaRef ds:uri="http://schemas.microsoft.com/sharepoint/v3/contenttype/forms"/>
  </ds:schemaRefs>
</ds:datastoreItem>
</file>

<file path=customXml/itemProps3.xml><?xml version="1.0" encoding="utf-8"?>
<ds:datastoreItem xmlns:ds="http://schemas.openxmlformats.org/officeDocument/2006/customXml" ds:itemID="{75008C44-C308-42A2-8F15-D9F5758BD7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923560-acd4-4ad6-8f02-c1d0bcb96698"/>
    <ds:schemaRef ds:uri="d8200081-6df9-47e5-9350-b428c3873a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3206</TotalTime>
  <Words>824</Words>
  <Application>Microsoft Office PowerPoint</Application>
  <PresentationFormat>Widescreen</PresentationFormat>
  <Paragraphs>97</Paragraphs>
  <Slides>22</Slides>
  <Notes>5</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22</vt:i4>
      </vt:variant>
    </vt:vector>
  </HeadingPairs>
  <TitlesOfParts>
    <vt:vector size="28" baseType="lpstr">
      <vt:lpstr>Aptos</vt:lpstr>
      <vt:lpstr>Aptos Display</vt:lpstr>
      <vt:lpstr>Arial</vt:lpstr>
      <vt:lpstr>Calibri</vt:lpstr>
      <vt:lpstr>Google Sans</vt:lpstr>
      <vt:lpstr>Tema di Office</vt:lpstr>
      <vt:lpstr>Presentazione standard di PowerPoint</vt:lpstr>
      <vt:lpstr>Argomenti</vt:lpstr>
      <vt:lpstr>https://www.uci.org/regulations/3MyLDDrwJCJJ0BGGOFzOat</vt:lpstr>
      <vt:lpstr>Paragrafi tradotti:</vt:lpstr>
      <vt:lpstr>16.5.001         Tipologie di menomazioni eleggibili  </vt:lpstr>
      <vt:lpstr>16.5.002        Criteri minimi di menomazione  </vt:lpstr>
      <vt:lpstr>16.5.003          Metodologia delle Valutazioni </vt:lpstr>
      <vt:lpstr>16.5.005       Handbike  16.5.006       Triciclo 16.5.007       Bici da corsa  </vt:lpstr>
      <vt:lpstr>16.5.008          Tandem </vt:lpstr>
      <vt:lpstr>Presentazione standard di PowerPoint</vt:lpstr>
      <vt:lpstr>Presentazione standard di PowerPoint</vt:lpstr>
      <vt:lpstr>Presentazione standard di PowerPoint</vt:lpstr>
      <vt:lpstr>Lista Documenti classificazione Italiana</vt:lpstr>
      <vt:lpstr>MDF e MRR</vt:lpstr>
      <vt:lpstr>MDF – Medical Diagnostic Form </vt:lpstr>
      <vt:lpstr>MRR – Medical Review Request</vt:lpstr>
      <vt:lpstr>Supporto società e atleti con pareri tramite Federazione </vt:lpstr>
      <vt:lpstr>https://assets.ctfassets.net/761l7gh5x5an/7rzDhkUImAS4p6sviAxQxW/20e2ff66d735cfebc716a8bc46057e6f/2026_Sport_Class_H3-4_nations.pdf </vt:lpstr>
      <vt:lpstr>Presentazione standard di PowerPoint</vt:lpstr>
      <vt:lpstr>Presentazione standard di PowerPoint</vt:lpstr>
      <vt:lpstr>Presentazione standard di PowerPoint</vt:lpstr>
      <vt:lpstr>Grazie dell’attenzione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Valeria Cappelletto</dc:creator>
  <cp:lastModifiedBy>Sara  Brilli</cp:lastModifiedBy>
  <cp:revision>4</cp:revision>
  <dcterms:created xsi:type="dcterms:W3CDTF">2025-03-10T12:05:23Z</dcterms:created>
  <dcterms:modified xsi:type="dcterms:W3CDTF">2025-03-14T09:50:33Z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0x010100BF6AFC525D2E744BA4BB448E172107F4</vt:lpwstr>
  </property>
</Properties>
</file>